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7" r:id="rId14"/>
    <p:sldId id="288"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RjlTme6bM/VxhjqoPYxjPIS5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8" d="100"/>
          <a:sy n="88" d="100"/>
        </p:scale>
        <p:origin x="184"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yricstranslate.com/en/po%C3%A8me-%C3%A0-mon-fr%C3%A8re-blanc-poema-mi-hermano-blanco.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Un término creado por la Dra. Kimberly Crenshaw, profesora de leyes y defensora de los derechos civiles. Es un marco que nos ayuda a explorar la dinámica entre identidades coexistentes y los sistemas - conectados de opresión, particularmente en lo que se refiere al género, la raza, y las expectativas de las mujeres negras.</a:t>
            </a:r>
            <a:endParaRPr/>
          </a:p>
        </p:txBody>
      </p:sp>
      <p:sp>
        <p:nvSpPr>
          <p:cNvPr id="189" name="Google Shape;1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Los </a:t>
            </a:r>
            <a:r>
              <a:rPr lang="en-US" dirty="0" err="1"/>
              <a:t>blancos</a:t>
            </a:r>
            <a:r>
              <a:rPr lang="en-US" dirty="0"/>
              <a:t> son personas </a:t>
            </a:r>
            <a:r>
              <a:rPr lang="en-US" dirty="0" err="1"/>
              <a:t>extremistas</a:t>
            </a:r>
            <a:r>
              <a:rPr lang="en-US" dirty="0"/>
              <a:t> y de </a:t>
            </a:r>
            <a:r>
              <a:rPr lang="en-US" dirty="0" err="1"/>
              <a:t>derechas</a:t>
            </a:r>
            <a:r>
              <a:rPr lang="en-US" dirty="0"/>
              <a:t> </a:t>
            </a:r>
            <a:r>
              <a:rPr lang="en-US" dirty="0" err="1"/>
              <a:t>radicales</a:t>
            </a:r>
            <a:r>
              <a:rPr lang="en-US" dirty="0"/>
              <a:t>, </a:t>
            </a:r>
            <a:r>
              <a:rPr lang="en-US" dirty="0" err="1"/>
              <a:t>generalmente</a:t>
            </a:r>
            <a:r>
              <a:rPr lang="en-US" dirty="0"/>
              <a:t> son </a:t>
            </a:r>
            <a:r>
              <a:rPr lang="en-US" dirty="0" err="1"/>
              <a:t>individuos</a:t>
            </a:r>
            <a:r>
              <a:rPr lang="en-US" dirty="0"/>
              <a:t> que </a:t>
            </a:r>
            <a:r>
              <a:rPr lang="en-US" dirty="0" err="1"/>
              <a:t>pertenecen</a:t>
            </a:r>
            <a:r>
              <a:rPr lang="en-US" dirty="0"/>
              <a:t> a </a:t>
            </a:r>
            <a:r>
              <a:rPr lang="en-US" b="1" dirty="0" err="1"/>
              <a:t>etnias</a:t>
            </a:r>
            <a:r>
              <a:rPr lang="en-US" b="1" dirty="0"/>
              <a:t> </a:t>
            </a:r>
            <a:r>
              <a:rPr lang="en-US" b="1" dirty="0" err="1"/>
              <a:t>anglosajonas</a:t>
            </a:r>
            <a:r>
              <a:rPr lang="en-US" b="1" dirty="0"/>
              <a:t>, </a:t>
            </a:r>
            <a:r>
              <a:rPr lang="en-US" b="1" dirty="0" err="1"/>
              <a:t>caucásicas</a:t>
            </a:r>
            <a:r>
              <a:rPr lang="en-US" dirty="0"/>
              <a:t> o </a:t>
            </a:r>
            <a:r>
              <a:rPr lang="en-US" b="1" dirty="0" err="1"/>
              <a:t>europeas</a:t>
            </a:r>
            <a:r>
              <a:rPr lang="en-US" dirty="0"/>
              <a:t>. </a:t>
            </a:r>
            <a:r>
              <a:rPr lang="en-US" dirty="0" err="1"/>
              <a:t>Estas</a:t>
            </a:r>
            <a:r>
              <a:rPr lang="en-US" dirty="0"/>
              <a:t> se </a:t>
            </a:r>
            <a:r>
              <a:rPr lang="en-US" dirty="0" err="1"/>
              <a:t>autonombran</a:t>
            </a:r>
            <a:r>
              <a:rPr lang="en-US" dirty="0"/>
              <a:t> </a:t>
            </a:r>
            <a:r>
              <a:rPr lang="en-US" dirty="0" err="1"/>
              <a:t>blancas</a:t>
            </a:r>
            <a:r>
              <a:rPr lang="en-US" dirty="0"/>
              <a:t> por la </a:t>
            </a:r>
            <a:r>
              <a:rPr lang="en-US" dirty="0" err="1"/>
              <a:t>diferencia</a:t>
            </a:r>
            <a:r>
              <a:rPr lang="en-US" dirty="0"/>
              <a:t> y “</a:t>
            </a:r>
            <a:r>
              <a:rPr lang="en-US" dirty="0" err="1"/>
              <a:t>claridad</a:t>
            </a:r>
            <a:r>
              <a:rPr lang="en-US" dirty="0"/>
              <a:t>” de color de </a:t>
            </a:r>
            <a:r>
              <a:rPr lang="en-US" dirty="0" err="1"/>
              <a:t>su</a:t>
            </a:r>
            <a:r>
              <a:rPr lang="en-US" dirty="0"/>
              <a:t> </a:t>
            </a:r>
            <a:r>
              <a:rPr lang="en-US" dirty="0" err="1"/>
              <a:t>piel</a:t>
            </a:r>
            <a:r>
              <a:rPr lang="en-US" dirty="0"/>
              <a:t> </a:t>
            </a:r>
            <a:r>
              <a:rPr lang="en-US" dirty="0" err="1"/>
              <a:t>frente</a:t>
            </a:r>
            <a:r>
              <a:rPr lang="en-US" dirty="0"/>
              <a:t> a </a:t>
            </a:r>
            <a:r>
              <a:rPr lang="en-US" dirty="0" err="1"/>
              <a:t>otras</a:t>
            </a:r>
            <a:r>
              <a:rPr lang="en-US" dirty="0"/>
              <a:t> personas con </a:t>
            </a:r>
            <a:r>
              <a:rPr lang="en-US" dirty="0" err="1"/>
              <a:t>colores</a:t>
            </a:r>
            <a:r>
              <a:rPr lang="en-US" dirty="0"/>
              <a:t> de </a:t>
            </a:r>
            <a:r>
              <a:rPr lang="en-US" dirty="0" err="1"/>
              <a:t>piel</a:t>
            </a:r>
            <a:r>
              <a:rPr lang="en-US" dirty="0"/>
              <a:t> </a:t>
            </a:r>
            <a:r>
              <a:rPr lang="en-US" dirty="0" err="1"/>
              <a:t>diferente</a:t>
            </a:r>
            <a:r>
              <a:rPr lang="en-US" dirty="0"/>
              <a:t>, </a:t>
            </a:r>
            <a:r>
              <a:rPr lang="en-US" dirty="0" err="1"/>
              <a:t>como</a:t>
            </a:r>
            <a:r>
              <a:rPr lang="en-US" dirty="0"/>
              <a:t> la </a:t>
            </a:r>
            <a:r>
              <a:rPr lang="en-US" dirty="0" err="1"/>
              <a:t>negra</a:t>
            </a:r>
            <a:r>
              <a:rPr lang="en-US" dirty="0"/>
              <a:t>, café, amarilla y </a:t>
            </a:r>
            <a:r>
              <a:rPr lang="en-US" dirty="0" err="1"/>
              <a:t>roja</a:t>
            </a:r>
            <a:r>
              <a:rPr lang="en-US" dirty="0"/>
              <a:t>. </a:t>
            </a:r>
            <a:endParaRPr dirty="0"/>
          </a:p>
        </p:txBody>
      </p:sp>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_tradnl" noProof="0" dirty="0"/>
              <a:t>FUENTE: https://</a:t>
            </a:r>
            <a:r>
              <a:rPr lang="es-ES_tradnl" noProof="0" dirty="0" err="1"/>
              <a:t>elpais.com</a:t>
            </a:r>
            <a:r>
              <a:rPr lang="es-ES_tradnl" noProof="0" dirty="0"/>
              <a:t>/internacional/elecciones-usa/2020-10-24/andrew-marantz-la-supremacia-blanca-ha-sido-una-idea-estable-y-duradera-en-la-historia-de-estados-unidos.html</a:t>
            </a:r>
          </a:p>
        </p:txBody>
      </p:sp>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sz="1200" b="1" dirty="0">
                <a:solidFill>
                  <a:srgbClr val="2E2B21"/>
                </a:solidFill>
                <a:latin typeface="Calibri" panose="020F0502020204030204" pitchFamily="34" charset="0"/>
                <a:ea typeface="Calibri"/>
                <a:cs typeface="Calibri" panose="020F0502020204030204" pitchFamily="34" charset="0"/>
                <a:sym typeface="Calibri"/>
              </a:rPr>
              <a:t>Lo esencia y motivo real de la supremacía blanca es la EXPLOTACION de todas las personas de abajo, incluso de los blancos pobres.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b="1" i="0" noProof="0" dirty="0">
                <a:solidFill>
                  <a:schemeClr val="lt1"/>
                </a:solidFill>
                <a:latin typeface="Calibri" panose="020F0502020204030204" pitchFamily="34" charset="0"/>
                <a:ea typeface="Calibri"/>
                <a:cs typeface="Calibri" panose="020F0502020204030204" pitchFamily="34" charset="0"/>
                <a:sym typeface="Calibri"/>
              </a:rPr>
              <a:t>FUENTE: https://</a:t>
            </a:r>
            <a:r>
              <a:rPr lang="es-ES_tradnl" b="1" i="0" noProof="0" dirty="0" err="1">
                <a:solidFill>
                  <a:schemeClr val="lt1"/>
                </a:solidFill>
                <a:latin typeface="Calibri" panose="020F0502020204030204" pitchFamily="34" charset="0"/>
                <a:ea typeface="Calibri"/>
                <a:cs typeface="Calibri" panose="020F0502020204030204" pitchFamily="34" charset="0"/>
                <a:sym typeface="Calibri"/>
              </a:rPr>
              <a:t>cnnespanol.cnn.com</a:t>
            </a:r>
            <a:r>
              <a:rPr lang="es-ES_tradnl" b="1" i="0" noProof="0" dirty="0">
                <a:solidFill>
                  <a:schemeClr val="lt1"/>
                </a:solidFill>
                <a:latin typeface="Calibri" panose="020F0502020204030204" pitchFamily="34" charset="0"/>
                <a:ea typeface="Calibri"/>
                <a:cs typeface="Calibri" panose="020F0502020204030204" pitchFamily="34" charset="0"/>
                <a:sym typeface="Calibri"/>
              </a:rPr>
              <a:t>/2020/10/28/lo-que-cada-estadounidense-necesita-saber-sobre-el-supremacismo-blanco/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_tradnl" sz="1200" b="1" dirty="0">
              <a:latin typeface="Calibri" panose="020F0502020204030204" pitchFamily="34" charset="0"/>
              <a:ea typeface="Calibri"/>
              <a:cs typeface="Calibri" panose="020F0502020204030204" pitchFamily="34" charset="0"/>
              <a:sym typeface="Calibri"/>
            </a:endParaRPr>
          </a:p>
          <a:p>
            <a:pPr marL="0" lvl="0" indent="0" algn="l" rtl="0">
              <a:lnSpc>
                <a:spcPct val="100000"/>
              </a:lnSpc>
              <a:spcBef>
                <a:spcPts val="0"/>
              </a:spcBef>
              <a:spcAft>
                <a:spcPts val="0"/>
              </a:spcAft>
              <a:buSzPts val="1400"/>
              <a:buNone/>
            </a:pPr>
            <a:endParaRPr lang="es-ES_tradnl" b="1" i="0" noProof="0" dirty="0">
              <a:solidFill>
                <a:schemeClr val="lt1"/>
              </a:solidFill>
              <a:latin typeface="Calibri" panose="020F0502020204030204" pitchFamily="34" charset="0"/>
              <a:ea typeface="Calibri"/>
              <a:cs typeface="Calibri" panose="020F0502020204030204" pitchFamily="34" charset="0"/>
              <a:sym typeface="Calibri"/>
            </a:endParaRPr>
          </a:p>
          <a:p>
            <a:pPr marL="0" lvl="0" indent="0" algn="l" rtl="0">
              <a:lnSpc>
                <a:spcPct val="100000"/>
              </a:lnSpc>
              <a:spcBef>
                <a:spcPts val="0"/>
              </a:spcBef>
              <a:spcAft>
                <a:spcPts val="0"/>
              </a:spcAft>
              <a:buSzPts val="1400"/>
              <a:buNone/>
            </a:pPr>
            <a:endParaRPr lang="es-ES_tradnl" b="1" i="0" noProof="0" dirty="0">
              <a:solidFill>
                <a:schemeClr val="lt1"/>
              </a:solidFill>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SzPts val="1400"/>
              <a:buNone/>
            </a:pPr>
            <a:endParaRPr lang="es-ES_tradnl" b="1" i="0" noProof="0" dirty="0">
              <a:latin typeface="Calibri" panose="020F0502020204030204" pitchFamily="34" charset="0"/>
              <a:cs typeface="Calibri" panose="020F0502020204030204" pitchFamily="34" charset="0"/>
            </a:endParaRPr>
          </a:p>
        </p:txBody>
      </p:sp>
      <p:sp>
        <p:nvSpPr>
          <p:cNvPr id="224" name="Google Shape;22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FUENTE: https://ojo-publico.com/2188/supremacismo-blanco-un-termino-polemico-en-torno-al-racismo-en-eeuu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https://www.splcenter.org/fighting-hate/extremist-files/ideology/white-nationalist</a:t>
            </a:r>
            <a:endParaRPr/>
          </a:p>
        </p:txBody>
      </p:sp>
      <p:sp>
        <p:nvSpPr>
          <p:cNvPr id="235" name="Google Shape;2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en-US" sz="1200">
                <a:solidFill>
                  <a:schemeClr val="lt1"/>
                </a:solidFill>
                <a:latin typeface="Calibri"/>
                <a:ea typeface="Calibri"/>
                <a:cs typeface="Calibri"/>
                <a:sym typeface="Calibri"/>
              </a:rPr>
              <a:t>ESTO VA EN LAS NOTAS PARA QUIEN FACILITE</a:t>
            </a:r>
            <a:endParaRPr>
              <a:latin typeface="Calibri"/>
              <a:ea typeface="Calibri"/>
              <a:cs typeface="Calibri"/>
              <a:sym typeface="Calibri"/>
            </a:endParaRPr>
          </a:p>
          <a:p>
            <a:pPr marL="0" lvl="0" indent="0" algn="just" rtl="0">
              <a:lnSpc>
                <a:spcPct val="100000"/>
              </a:lnSpc>
              <a:spcBef>
                <a:spcPts val="0"/>
              </a:spcBef>
              <a:spcAft>
                <a:spcPts val="0"/>
              </a:spcAft>
              <a:buSzPts val="1400"/>
              <a:buNone/>
            </a:pPr>
            <a:r>
              <a:rPr lang="en-US" sz="1200">
                <a:solidFill>
                  <a:schemeClr val="lt1"/>
                </a:solidFill>
                <a:latin typeface="Calibri"/>
                <a:ea typeface="Calibri"/>
                <a:cs typeface="Calibri"/>
                <a:sym typeface="Calibri"/>
              </a:rPr>
              <a:t>Cuando se sostiene contra el pecho con el pulgar en la parte superior, el signo de OK también significa "imbécil" en el lenguaje de señas estadounidense. Su ambigüedad es precisamente la razón por la que es tan útil. </a:t>
            </a:r>
            <a:r>
              <a:rPr lang="en-US" sz="1100">
                <a:solidFill>
                  <a:schemeClr val="lt1"/>
                </a:solidFill>
                <a:latin typeface="Calibri"/>
                <a:ea typeface="Calibri"/>
                <a:cs typeface="Calibri"/>
                <a:sym typeface="Calibri"/>
              </a:rPr>
              <a:t>Crédito: Adan Perez / EyeEm / Getty Images. -  Fuente: https://medium.com/s/story/does-the-ok-sign-actually-signify-white-power-or-what-6cf3309df985</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45" name="Google Shape;24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a:latin typeface="Arial Black"/>
                <a:ea typeface="Arial Black"/>
                <a:cs typeface="Arial Black"/>
                <a:sym typeface="Arial Black"/>
              </a:rPr>
              <a:t>Ideas para la facilitación: (5 min.)</a:t>
            </a:r>
            <a:endParaRPr/>
          </a:p>
          <a:p>
            <a:pPr marL="0" lvl="0" indent="0" algn="l" rtl="0">
              <a:lnSpc>
                <a:spcPct val="100000"/>
              </a:lnSpc>
              <a:spcBef>
                <a:spcPts val="0"/>
              </a:spcBef>
              <a:spcAft>
                <a:spcPts val="0"/>
              </a:spcAft>
              <a:buSzPts val="1400"/>
              <a:buNone/>
            </a:pPr>
            <a:endParaRPr b="1" i="0">
              <a:latin typeface="Arial Black"/>
              <a:ea typeface="Arial Black"/>
              <a:cs typeface="Arial Black"/>
              <a:sym typeface="Arial Black"/>
            </a:endParaRPr>
          </a:p>
          <a:p>
            <a:pPr marL="0" lvl="0" indent="0" algn="l" rtl="0">
              <a:lnSpc>
                <a:spcPct val="100000"/>
              </a:lnSpc>
              <a:spcBef>
                <a:spcPts val="0"/>
              </a:spcBef>
              <a:spcAft>
                <a:spcPts val="0"/>
              </a:spcAft>
              <a:buSzPts val="1400"/>
              <a:buNone/>
            </a:pPr>
            <a:r>
              <a:rPr lang="en-US" b="1" i="0">
                <a:latin typeface="Arial Black"/>
                <a:ea typeface="Arial Black"/>
                <a:cs typeface="Arial Black"/>
                <a:sym typeface="Arial Black"/>
              </a:rPr>
              <a:t>Rápidamente se comparte la agenda. Sino hay más explicaciones se procede a la descodificación de la imagen sobre tecnología e información.</a:t>
            </a:r>
            <a:endParaRPr/>
          </a:p>
          <a:p>
            <a:pPr marL="0" lvl="0" indent="0" algn="l" rtl="0">
              <a:lnSpc>
                <a:spcPct val="100000"/>
              </a:lnSpc>
              <a:spcBef>
                <a:spcPts val="0"/>
              </a:spcBef>
              <a:spcAft>
                <a:spcPts val="0"/>
              </a:spcAft>
              <a:buSzPts val="1400"/>
              <a:buNone/>
            </a:pPr>
            <a:endParaRPr/>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a:latin typeface="Calibri"/>
                <a:ea typeface="Calibri"/>
                <a:cs typeface="Calibri"/>
                <a:sym typeface="Calibri"/>
              </a:rPr>
              <a:t>SUGERENCIAS PARA LA PERSONA QUE FACILITA:</a:t>
            </a:r>
            <a:endParaRPr/>
          </a:p>
          <a:p>
            <a:pPr marL="228600" lvl="0" indent="-15240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228600" lvl="0" indent="-228600" algn="l" rtl="0">
              <a:lnSpc>
                <a:spcPct val="100000"/>
              </a:lnSpc>
              <a:spcBef>
                <a:spcPts val="0"/>
              </a:spcBef>
              <a:spcAft>
                <a:spcPts val="0"/>
              </a:spcAft>
              <a:buClr>
                <a:schemeClr val="dk1"/>
              </a:buClr>
              <a:buSzPts val="1200"/>
              <a:buFont typeface="Calibri"/>
              <a:buAutoNum type="arabicPeriod"/>
            </a:pPr>
            <a:r>
              <a:rPr lang="en-US">
                <a:latin typeface="Calibri"/>
                <a:ea typeface="Calibri"/>
                <a:cs typeface="Calibri"/>
                <a:sym typeface="Calibri"/>
              </a:rPr>
              <a:t>POR FAVOR HACER LA PREGUNTA DE ESTA DIAPOSITIVA O SLIDE,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latin typeface="Calibri"/>
                <a:ea typeface="Calibri"/>
                <a:cs typeface="Calibri"/>
                <a:sym typeface="Calibri"/>
              </a:rPr>
              <a:t>ESPERAR QUE LAS PERSONAS PARTICIPANTES CONTESTEN EL CHAT Y LUEGI EXPLICAR LAS IMAGENES.  AUNQUE SON HISTORICA Y SE PUEDNE EXPLICAR SOLAS, ES IMOORTANTE DESTACAR QUE EL TRUMPISMO ADAPTOY SE APODERO DEL. SIMBOLO DE OK, Y LO CONVIERTIERONE SUPREMACIA BLANCA DESDE EL AÑO 2015.  SI LOS CONFRONTAN DICEN QUE ESTAN DICIENDO QUE ES OKAY PEOR REALMEBTE ES SUPREMACISMO BLANCO.</a:t>
            </a:r>
            <a:endParaRPr/>
          </a:p>
        </p:txBody>
      </p:sp>
      <p:sp>
        <p:nvSpPr>
          <p:cNvPr id="259" name="Google Shape;2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266" name="Google Shape;26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latin typeface="Calibri"/>
                <a:ea typeface="Calibri"/>
                <a:cs typeface="Calibri"/>
                <a:sym typeface="Calibri"/>
              </a:rPr>
              <a:t>FUENTE: </a:t>
            </a:r>
            <a:r>
              <a:rPr lang="en-US" sz="1200"/>
              <a:t>https://www.splcenter.org/fighting-hate/extremist-files/ideology/white-nationalist</a:t>
            </a:r>
            <a:endParaRPr/>
          </a:p>
        </p:txBody>
      </p:sp>
      <p:sp>
        <p:nvSpPr>
          <p:cNvPr id="288" name="Google Shape;2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FUENTE: https://nypost.com/2021/09/20/long-island-man-arrested-for-allegedly-attacking-hispanic-men-cops/</a:t>
            </a:r>
            <a:endParaRPr/>
          </a:p>
        </p:txBody>
      </p:sp>
      <p:sp>
        <p:nvSpPr>
          <p:cNvPr id="302" name="Google Shape;30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FUENTE: </a:t>
            </a:r>
            <a:r>
              <a:rPr lang="en-US" u="sng">
                <a:solidFill>
                  <a:schemeClr val="hlink"/>
                </a:solidFill>
                <a:hlinkClick r:id="rId3"/>
              </a:rPr>
              <a:t>https://lyricstranslate.com</a:t>
            </a:r>
            <a:endParaRPr/>
          </a:p>
          <a:p>
            <a:pPr marL="0" lvl="0" indent="0" algn="l" rtl="0">
              <a:lnSpc>
                <a:spcPct val="100000"/>
              </a:lnSpc>
              <a:spcBef>
                <a:spcPts val="0"/>
              </a:spcBef>
              <a:spcAft>
                <a:spcPts val="0"/>
              </a:spcAft>
              <a:buSzPts val="1400"/>
              <a:buNone/>
            </a:pPr>
            <a:endParaRPr/>
          </a:p>
        </p:txBody>
      </p:sp>
      <p:sp>
        <p:nvSpPr>
          <p:cNvPr id="163" name="Google Shape;1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33"/>
          <p:cNvSpPr/>
          <p:nvPr/>
        </p:nvSpPr>
        <p:spPr>
          <a:xfrm>
            <a:off x="0" y="-1"/>
            <a:ext cx="12192000" cy="4572001"/>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3"/>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464132"/>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46413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0" name="Google Shape;20;p3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33"/>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464132"/>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a:spLocks noGrp="1"/>
          </p:cNvSpPr>
          <p:nvPr>
            <p:ph type="pic" idx="2"/>
          </p:nvPr>
        </p:nvSpPr>
        <p:spPr>
          <a:xfrm>
            <a:off x="0" y="-1"/>
            <a:ext cx="12188952" cy="4572000"/>
          </a:xfrm>
          <a:prstGeom prst="rect">
            <a:avLst/>
          </a:prstGeom>
          <a:solidFill>
            <a:srgbClr val="C3D7D7"/>
          </a:solidFill>
          <a:ln>
            <a:noFill/>
          </a:ln>
        </p:spPr>
      </p:sp>
      <p:sp>
        <p:nvSpPr>
          <p:cNvPr id="74" name="Google Shape;74;p42"/>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464132"/>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5" name="Google Shape;75;p42"/>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78" name="Google Shape;78;p42"/>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4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body" idx="1"/>
          </p:nvPr>
        </p:nvSpPr>
        <p:spPr>
          <a:xfrm rot="5400000">
            <a:off x="3872484" y="-562355"/>
            <a:ext cx="4023360" cy="972007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2" name="Google Shape;82;p4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44"/>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4"/>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44"/>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91" name="Google Shape;91;p44"/>
          <p:cNvCxnSpPr/>
          <p:nvPr/>
        </p:nvCxnSpPr>
        <p:spPr>
          <a:xfrm rot="10800000">
            <a:off x="10058400" y="59263"/>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34"/>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
        <p:cNvGrpSpPr/>
        <p:nvPr/>
      </p:nvGrpSpPr>
      <p:grpSpPr>
        <a:xfrm>
          <a:off x="0" y="0"/>
          <a:ext cx="0" cy="0"/>
          <a:chOff x="0" y="0"/>
          <a:chExt cx="0" cy="0"/>
        </a:xfrm>
      </p:grpSpPr>
      <p:sp>
        <p:nvSpPr>
          <p:cNvPr id="36" name="Google Shape;36;p36"/>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Google Shape;41;p38"/>
          <p:cNvSpPr/>
          <p:nvPr/>
        </p:nvSpPr>
        <p:spPr>
          <a:xfrm>
            <a:off x="0" y="-1"/>
            <a:ext cx="12192000" cy="4572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8"/>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464132"/>
              </a:buClr>
              <a:buSzPts val="5000"/>
              <a:buFont typeface="Twentieth Century"/>
              <a:buNone/>
              <a:defRPr sz="5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464132"/>
                </a:solidFill>
              </a:defRPr>
            </a:lvl1pPr>
            <a:lvl2pPr marL="914400" lvl="1" indent="-228600" algn="l">
              <a:lnSpc>
                <a:spcPct val="90000"/>
              </a:lnSpc>
              <a:spcBef>
                <a:spcPts val="200"/>
              </a:spcBef>
              <a:spcAft>
                <a:spcPts val="0"/>
              </a:spcAft>
              <a:buSzPts val="1800"/>
              <a:buNone/>
              <a:defRPr sz="1800">
                <a:solidFill>
                  <a:srgbClr val="8C8B8A"/>
                </a:solidFill>
              </a:defRPr>
            </a:lvl2pPr>
            <a:lvl3pPr marL="1371600" lvl="2" indent="-228600" algn="l">
              <a:lnSpc>
                <a:spcPct val="90000"/>
              </a:lnSpc>
              <a:spcBef>
                <a:spcPts val="400"/>
              </a:spcBef>
              <a:spcAft>
                <a:spcPts val="0"/>
              </a:spcAft>
              <a:buSzPts val="1600"/>
              <a:buNone/>
              <a:defRPr sz="1600">
                <a:solidFill>
                  <a:srgbClr val="8C8B8A"/>
                </a:solidFill>
              </a:defRPr>
            </a:lvl3pPr>
            <a:lvl4pPr marL="1828800" lvl="3" indent="-228600" algn="l">
              <a:lnSpc>
                <a:spcPct val="90000"/>
              </a:lnSpc>
              <a:spcBef>
                <a:spcPts val="400"/>
              </a:spcBef>
              <a:spcAft>
                <a:spcPts val="0"/>
              </a:spcAft>
              <a:buSzPts val="1400"/>
              <a:buNone/>
              <a:defRPr sz="1400">
                <a:solidFill>
                  <a:srgbClr val="8C8B8A"/>
                </a:solidFill>
              </a:defRPr>
            </a:lvl4pPr>
            <a:lvl5pPr marL="2286000" lvl="4" indent="-228600" algn="l">
              <a:lnSpc>
                <a:spcPct val="90000"/>
              </a:lnSpc>
              <a:spcBef>
                <a:spcPts val="400"/>
              </a:spcBef>
              <a:spcAft>
                <a:spcPts val="0"/>
              </a:spcAft>
              <a:buSzPts val="1400"/>
              <a:buNone/>
              <a:defRPr sz="1400">
                <a:solidFill>
                  <a:srgbClr val="8C8B8A"/>
                </a:solidFill>
              </a:defRPr>
            </a:lvl5pPr>
            <a:lvl6pPr marL="2743200" lvl="5" indent="-228600" algn="l">
              <a:lnSpc>
                <a:spcPct val="90000"/>
              </a:lnSpc>
              <a:spcBef>
                <a:spcPts val="400"/>
              </a:spcBef>
              <a:spcAft>
                <a:spcPts val="0"/>
              </a:spcAft>
              <a:buSzPts val="1400"/>
              <a:buNone/>
              <a:defRPr sz="1400">
                <a:solidFill>
                  <a:srgbClr val="8C8B8A"/>
                </a:solidFill>
              </a:defRPr>
            </a:lvl6pPr>
            <a:lvl7pPr marL="3200400" lvl="6" indent="-228600" algn="l">
              <a:lnSpc>
                <a:spcPct val="90000"/>
              </a:lnSpc>
              <a:spcBef>
                <a:spcPts val="400"/>
              </a:spcBef>
              <a:spcAft>
                <a:spcPts val="0"/>
              </a:spcAft>
              <a:buSzPts val="1400"/>
              <a:buNone/>
              <a:defRPr sz="1400">
                <a:solidFill>
                  <a:srgbClr val="8C8B8A"/>
                </a:solidFill>
              </a:defRPr>
            </a:lvl7pPr>
            <a:lvl8pPr marL="3657600" lvl="7" indent="-228600" algn="l">
              <a:lnSpc>
                <a:spcPct val="90000"/>
              </a:lnSpc>
              <a:spcBef>
                <a:spcPts val="400"/>
              </a:spcBef>
              <a:spcAft>
                <a:spcPts val="0"/>
              </a:spcAft>
              <a:buSzPts val="1400"/>
              <a:buNone/>
              <a:defRPr sz="1400">
                <a:solidFill>
                  <a:srgbClr val="8C8B8A"/>
                </a:solidFill>
              </a:defRPr>
            </a:lvl8pPr>
            <a:lvl9pPr marL="4114800" lvl="8" indent="-228600" algn="l">
              <a:lnSpc>
                <a:spcPct val="90000"/>
              </a:lnSpc>
              <a:spcBef>
                <a:spcPts val="400"/>
              </a:spcBef>
              <a:spcAft>
                <a:spcPts val="400"/>
              </a:spcAft>
              <a:buSzPts val="1400"/>
              <a:buNone/>
              <a:defRPr sz="1400">
                <a:solidFill>
                  <a:srgbClr val="8C8B8A"/>
                </a:solidFill>
              </a:defRPr>
            </a:lvl9pPr>
          </a:lstStyle>
          <a:p>
            <a:endParaRPr/>
          </a:p>
        </p:txBody>
      </p:sp>
      <p:sp>
        <p:nvSpPr>
          <p:cNvPr id="44" name="Google Shape;44;p38"/>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47" name="Google Shape;47;p38"/>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9"/>
          <p:cNvSpPr txBox="1">
            <a:spLocks noGrp="1"/>
          </p:cNvSpPr>
          <p:nvPr>
            <p:ph type="body" idx="1"/>
          </p:nvPr>
        </p:nvSpPr>
        <p:spPr>
          <a:xfrm>
            <a:off x="1024128"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39"/>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39"/>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4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0"/>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rgbClr val="679B9A"/>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40"/>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40"/>
          <p:cNvSpPr txBox="1">
            <a:spLocks noGrp="1"/>
          </p:cNvSpPr>
          <p:nvPr>
            <p:ph type="body" idx="3"/>
          </p:nvPr>
        </p:nvSpPr>
        <p:spPr>
          <a:xfrm>
            <a:off x="5989320"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rgbClr val="679B9A"/>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40"/>
          <p:cNvSpPr txBox="1">
            <a:spLocks noGrp="1"/>
          </p:cNvSpPr>
          <p:nvPr>
            <p:ph type="body" idx="4"/>
          </p:nvPr>
        </p:nvSpPr>
        <p:spPr>
          <a:xfrm>
            <a:off x="5989320"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40"/>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464132"/>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7" name="Google Shape;67;p41"/>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8" name="Google Shape;68;p41"/>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464132"/>
              </a:buClr>
              <a:buSzPts val="5000"/>
              <a:buFont typeface="Twentieth Century"/>
              <a:buNone/>
              <a:defRPr sz="5000" b="0" i="0" u="none" strike="noStrike" cap="none">
                <a:solidFill>
                  <a:srgbClr val="46413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2"/>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32"/>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46413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46413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3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6413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32"/>
          <p:cNvCxnSpPr/>
          <p:nvPr/>
        </p:nvCxnSpPr>
        <p:spPr>
          <a:xfrm rot="10800000">
            <a:off x="762000" y="826324"/>
            <a:ext cx="0" cy="914400"/>
          </a:xfrm>
          <a:prstGeom prst="straightConnector1">
            <a:avLst/>
          </a:prstGeom>
          <a:noFill/>
          <a:ln w="1905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mailto:eromero@ndlo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78QezdzIc8vLHQ5mKkNHs-QzFmIJgRe/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
          <p:cNvSpPr/>
          <p:nvPr/>
        </p:nvSpPr>
        <p:spPr>
          <a:xfrm>
            <a:off x="0"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7" name="Google Shape;97;p1"/>
          <p:cNvSpPr/>
          <p:nvPr/>
        </p:nvSpPr>
        <p:spPr>
          <a:xfrm>
            <a:off x="0" y="0"/>
            <a:ext cx="546854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cxnSp>
        <p:nvCxnSpPr>
          <p:cNvPr id="98" name="Google Shape;98;p1"/>
          <p:cNvCxnSpPr/>
          <p:nvPr/>
        </p:nvCxnSpPr>
        <p:spPr>
          <a:xfrm>
            <a:off x="786679" y="3765314"/>
            <a:ext cx="3931920" cy="0"/>
          </a:xfrm>
          <a:prstGeom prst="straightConnector1">
            <a:avLst/>
          </a:prstGeom>
          <a:noFill/>
          <a:ln w="19050" cap="flat" cmpd="sng">
            <a:solidFill>
              <a:srgbClr val="EAF1F1"/>
            </a:solidFill>
            <a:prstDash val="solid"/>
            <a:round/>
            <a:headEnd type="none" w="sm" len="sm"/>
            <a:tailEnd type="none" w="sm" len="sm"/>
          </a:ln>
        </p:spPr>
      </p:cxnSp>
      <p:sp>
        <p:nvSpPr>
          <p:cNvPr id="99" name="Google Shape;99;p1"/>
          <p:cNvSpPr/>
          <p:nvPr/>
        </p:nvSpPr>
        <p:spPr>
          <a:xfrm>
            <a:off x="4982334" y="1"/>
            <a:ext cx="745464" cy="69111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00" name="Google Shape;100;p1"/>
          <p:cNvSpPr/>
          <p:nvPr/>
        </p:nvSpPr>
        <p:spPr>
          <a:xfrm>
            <a:off x="4795377" y="-31898"/>
            <a:ext cx="222786" cy="69111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01" name="Google Shape;101;p1"/>
          <p:cNvSpPr txBox="1">
            <a:spLocks noGrp="1"/>
          </p:cNvSpPr>
          <p:nvPr>
            <p:ph type="ctrTitle"/>
          </p:nvPr>
        </p:nvSpPr>
        <p:spPr>
          <a:xfrm>
            <a:off x="0" y="345420"/>
            <a:ext cx="4795377" cy="303485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600" b="1" dirty="0">
                <a:solidFill>
                  <a:schemeClr val="lt1"/>
                </a:solidFill>
                <a:latin typeface="Calibri"/>
                <a:ea typeface="Calibri"/>
                <a:cs typeface="Calibri"/>
                <a:sym typeface="Calibri"/>
              </a:rPr>
              <a:t>NOSOTROS, </a:t>
            </a:r>
            <a:br>
              <a:rPr lang="en-US" sz="3600" b="1" dirty="0">
                <a:solidFill>
                  <a:schemeClr val="lt1"/>
                </a:solidFill>
                <a:latin typeface="Calibri"/>
                <a:ea typeface="Calibri"/>
                <a:cs typeface="Calibri"/>
                <a:sym typeface="Calibri"/>
              </a:rPr>
            </a:br>
            <a:r>
              <a:rPr lang="en-US" sz="3600" b="1" dirty="0">
                <a:solidFill>
                  <a:schemeClr val="lt1"/>
                </a:solidFill>
                <a:latin typeface="Calibri"/>
                <a:ea typeface="Calibri"/>
                <a:cs typeface="Calibri"/>
                <a:sym typeface="Calibri"/>
              </a:rPr>
              <a:t>NOSOTRAS </a:t>
            </a:r>
            <a:br>
              <a:rPr lang="en-US" sz="3600" b="1" dirty="0">
                <a:solidFill>
                  <a:schemeClr val="lt1"/>
                </a:solidFill>
                <a:latin typeface="Calibri"/>
                <a:ea typeface="Calibri"/>
                <a:cs typeface="Calibri"/>
                <a:sym typeface="Calibri"/>
              </a:rPr>
            </a:br>
            <a:r>
              <a:rPr lang="en-US" sz="3600" b="1" dirty="0">
                <a:solidFill>
                  <a:schemeClr val="lt1"/>
                </a:solidFill>
                <a:latin typeface="Calibri"/>
                <a:ea typeface="Calibri"/>
                <a:cs typeface="Calibri"/>
                <a:sym typeface="Calibri"/>
              </a:rPr>
              <a:t>Y LA SUPREMACÍA </a:t>
            </a:r>
            <a:br>
              <a:rPr lang="en-US" sz="3600" b="1" dirty="0">
                <a:solidFill>
                  <a:schemeClr val="lt1"/>
                </a:solidFill>
                <a:latin typeface="Calibri"/>
                <a:ea typeface="Calibri"/>
                <a:cs typeface="Calibri"/>
                <a:sym typeface="Calibri"/>
              </a:rPr>
            </a:br>
            <a:r>
              <a:rPr lang="en-US" sz="3600" b="1" dirty="0">
                <a:solidFill>
                  <a:schemeClr val="lt1"/>
                </a:solidFill>
                <a:latin typeface="Calibri"/>
                <a:ea typeface="Calibri"/>
                <a:cs typeface="Calibri"/>
                <a:sym typeface="Calibri"/>
              </a:rPr>
              <a:t>BLANCA</a:t>
            </a:r>
            <a:endParaRPr sz="3600" dirty="0">
              <a:solidFill>
                <a:schemeClr val="lt1"/>
              </a:solidFill>
              <a:latin typeface="Calibri"/>
              <a:ea typeface="Calibri"/>
              <a:cs typeface="Calibri"/>
              <a:sym typeface="Calibri"/>
            </a:endParaRPr>
          </a:p>
        </p:txBody>
      </p:sp>
      <p:sp>
        <p:nvSpPr>
          <p:cNvPr id="102" name="Google Shape;102;p1"/>
          <p:cNvSpPr txBox="1">
            <a:spLocks noGrp="1"/>
          </p:cNvSpPr>
          <p:nvPr>
            <p:ph type="subTitle" idx="1"/>
          </p:nvPr>
        </p:nvSpPr>
        <p:spPr>
          <a:xfrm>
            <a:off x="447117" y="4115744"/>
            <a:ext cx="3505163" cy="1527724"/>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2800"/>
              <a:buNone/>
            </a:pPr>
            <a:r>
              <a:rPr lang="en-US" sz="2800" b="1" dirty="0">
                <a:solidFill>
                  <a:srgbClr val="FFFFFF"/>
                </a:solidFill>
                <a:latin typeface="Calibri"/>
                <a:ea typeface="Calibri"/>
                <a:cs typeface="Calibri"/>
                <a:sym typeface="Calibri"/>
              </a:rPr>
              <a:t>PROYECTO DE JUSTICIA RACIAL</a:t>
            </a:r>
            <a:endParaRPr dirty="0"/>
          </a:p>
          <a:p>
            <a:pPr marL="0" lvl="0" indent="0" algn="r" rtl="0">
              <a:lnSpc>
                <a:spcPct val="100000"/>
              </a:lnSpc>
              <a:spcBef>
                <a:spcPts val="200"/>
              </a:spcBef>
              <a:spcAft>
                <a:spcPts val="0"/>
              </a:spcAft>
              <a:buSzPts val="2800"/>
              <a:buNone/>
            </a:pPr>
            <a:r>
              <a:rPr lang="en-US" sz="2800" b="1" dirty="0">
                <a:solidFill>
                  <a:srgbClr val="FFFFFF"/>
                </a:solidFill>
                <a:latin typeface="Calibri"/>
                <a:ea typeface="Calibri"/>
                <a:cs typeface="Calibri"/>
                <a:sym typeface="Calibri"/>
              </a:rPr>
              <a:t>Y TECNOLOGIA</a:t>
            </a:r>
            <a:endParaRPr dirty="0"/>
          </a:p>
          <a:p>
            <a:pPr marL="0" lvl="0" indent="0" algn="r" rtl="0">
              <a:lnSpc>
                <a:spcPct val="100000"/>
              </a:lnSpc>
              <a:spcBef>
                <a:spcPts val="200"/>
              </a:spcBef>
              <a:spcAft>
                <a:spcPts val="0"/>
              </a:spcAft>
              <a:buSzPts val="1600"/>
              <a:buNone/>
            </a:pPr>
            <a:endParaRPr sz="1600" b="1" dirty="0">
              <a:solidFill>
                <a:srgbClr val="FFFFFF"/>
              </a:solidFill>
            </a:endParaRPr>
          </a:p>
        </p:txBody>
      </p:sp>
      <p:sp>
        <p:nvSpPr>
          <p:cNvPr id="103" name="Google Shape;103;p1"/>
          <p:cNvSpPr txBox="1"/>
          <p:nvPr/>
        </p:nvSpPr>
        <p:spPr>
          <a:xfrm>
            <a:off x="781976" y="5927505"/>
            <a:ext cx="3170305" cy="714276"/>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r" rtl="0">
              <a:lnSpc>
                <a:spcPct val="100000"/>
              </a:lnSpc>
              <a:spcBef>
                <a:spcPts val="0"/>
              </a:spcBef>
              <a:spcAft>
                <a:spcPts val="0"/>
              </a:spcAft>
              <a:buClr>
                <a:schemeClr val="accent2"/>
              </a:buClr>
              <a:buSzPts val="2800"/>
              <a:buFont typeface="Twentieth Century"/>
              <a:buNone/>
            </a:pPr>
            <a:endParaRPr sz="2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200"/>
              </a:spcBef>
              <a:spcAft>
                <a:spcPts val="0"/>
              </a:spcAft>
              <a:buClr>
                <a:schemeClr val="accent2"/>
              </a:buClr>
              <a:buSzPts val="2800"/>
              <a:buFont typeface="Twentieth Century"/>
              <a:buNone/>
            </a:pPr>
            <a:r>
              <a:rPr lang="en-US" sz="2800" b="1" i="0" u="none" strike="noStrike" cap="none" dirty="0">
                <a:solidFill>
                  <a:srgbClr val="FFFFFF"/>
                </a:solidFill>
                <a:latin typeface="Calibri"/>
                <a:ea typeface="Calibri"/>
                <a:cs typeface="Calibri"/>
                <a:sym typeface="Calibri"/>
              </a:rPr>
              <a:t>MODULO 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200"/>
              </a:spcBef>
              <a:spcAft>
                <a:spcPts val="0"/>
              </a:spcAft>
              <a:buClr>
                <a:schemeClr val="accent2"/>
              </a:buClr>
              <a:buSzPts val="1600"/>
              <a:buFont typeface="Twentieth Century"/>
              <a:buNone/>
            </a:pPr>
            <a:endParaRPr sz="1600" b="1" i="0" u="none" strike="noStrike" cap="none" dirty="0">
              <a:solidFill>
                <a:srgbClr val="FFFFFF"/>
              </a:solidFill>
              <a:latin typeface="Calibri"/>
              <a:ea typeface="Calibri"/>
              <a:cs typeface="Calibri"/>
              <a:sym typeface="Calibri"/>
            </a:endParaRPr>
          </a:p>
        </p:txBody>
      </p:sp>
      <p:pic>
        <p:nvPicPr>
          <p:cNvPr id="104" name="Google Shape;104;p1"/>
          <p:cNvPicPr preferRelativeResize="0"/>
          <p:nvPr/>
        </p:nvPicPr>
        <p:blipFill rotWithShape="1">
          <a:blip r:embed="rId3">
            <a:alphaModFix/>
          </a:blip>
          <a:srcRect/>
          <a:stretch/>
        </p:blipFill>
        <p:spPr>
          <a:xfrm>
            <a:off x="4795377" y="-32873"/>
            <a:ext cx="7409888" cy="6944036"/>
          </a:xfrm>
          <a:prstGeom prst="rect">
            <a:avLst/>
          </a:prstGeom>
          <a:noFill/>
          <a:ln>
            <a:noFill/>
          </a:ln>
        </p:spPr>
      </p:pic>
      <p:pic>
        <p:nvPicPr>
          <p:cNvPr id="11" name="object 4">
            <a:extLst>
              <a:ext uri="{FF2B5EF4-FFF2-40B4-BE49-F238E27FC236}">
                <a16:creationId xmlns:a16="http://schemas.microsoft.com/office/drawing/2014/main" id="{01395CF8-9A2C-CD4D-8D9B-68E36B776081}"/>
              </a:ext>
            </a:extLst>
          </p:cNvPr>
          <p:cNvPicPr/>
          <p:nvPr/>
        </p:nvPicPr>
        <p:blipFill>
          <a:blip r:embed="rId4" cstate="email">
            <a:extLst>
              <a:ext uri="{28A0092B-C50C-407E-A947-70E740481C1C}">
                <a14:useLocalDpi xmlns:a14="http://schemas.microsoft.com/office/drawing/2010/main"/>
              </a:ext>
            </a:extLst>
          </a:blip>
          <a:stretch>
            <a:fillRect/>
          </a:stretch>
        </p:blipFill>
        <p:spPr>
          <a:xfrm>
            <a:off x="3952282" y="5969548"/>
            <a:ext cx="843095" cy="909716"/>
          </a:xfrm>
          <a:prstGeom prst="rect">
            <a:avLst/>
          </a:prstGeom>
        </p:spPr>
      </p:pic>
      <p:pic>
        <p:nvPicPr>
          <p:cNvPr id="12" name="object 5">
            <a:extLst>
              <a:ext uri="{FF2B5EF4-FFF2-40B4-BE49-F238E27FC236}">
                <a16:creationId xmlns:a16="http://schemas.microsoft.com/office/drawing/2014/main" id="{D9BF9453-050B-1441-85C2-0ADDA2450C92}"/>
              </a:ext>
            </a:extLst>
          </p:cNvPr>
          <p:cNvPicPr/>
          <p:nvPr/>
        </p:nvPicPr>
        <p:blipFill>
          <a:blip r:embed="rId5" cstate="email">
            <a:extLst>
              <a:ext uri="{28A0092B-C50C-407E-A947-70E740481C1C}">
                <a14:useLocalDpi xmlns:a14="http://schemas.microsoft.com/office/drawing/2010/main"/>
              </a:ext>
            </a:extLst>
          </a:blip>
          <a:stretch>
            <a:fillRect/>
          </a:stretch>
        </p:blipFill>
        <p:spPr>
          <a:xfrm>
            <a:off x="3204" y="5959404"/>
            <a:ext cx="778772" cy="9097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64132"/>
              </a:buClr>
              <a:buSzPts val="5000"/>
              <a:buFont typeface="Calibri"/>
              <a:buNone/>
            </a:pPr>
            <a:r>
              <a:rPr lang="en-US" b="1">
                <a:latin typeface="Calibri"/>
                <a:ea typeface="Calibri"/>
                <a:cs typeface="Calibri"/>
                <a:sym typeface="Calibri"/>
              </a:rPr>
              <a:t>ANTINEGRITUD</a:t>
            </a:r>
            <a:endParaRPr/>
          </a:p>
        </p:txBody>
      </p:sp>
      <p:sp>
        <p:nvSpPr>
          <p:cNvPr id="175" name="Google Shape;175;p10"/>
          <p:cNvSpPr txBox="1"/>
          <p:nvPr/>
        </p:nvSpPr>
        <p:spPr>
          <a:xfrm>
            <a:off x="1024128" y="1982549"/>
            <a:ext cx="1003768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Definido como estar opuesto o ser hostil hacia personas negras. La antinegritud  o el racismo anti-negro se puede encontrar en todo el mundo.  (Diccionario Merriam -Webster)</a:t>
            </a:r>
            <a:endParaRPr sz="1400" b="0" i="0" u="none" strike="noStrike" cap="none">
              <a:solidFill>
                <a:srgbClr val="000000"/>
              </a:solidFill>
              <a:latin typeface="Arial"/>
              <a:ea typeface="Arial"/>
              <a:cs typeface="Arial"/>
              <a:sym typeface="Arial"/>
            </a:endParaRPr>
          </a:p>
        </p:txBody>
      </p:sp>
      <p:sp>
        <p:nvSpPr>
          <p:cNvPr id="176" name="Google Shape;176;p10"/>
          <p:cNvSpPr txBox="1"/>
          <p:nvPr/>
        </p:nvSpPr>
        <p:spPr>
          <a:xfrm>
            <a:off x="0" y="237995"/>
            <a:ext cx="12192000" cy="574805"/>
          </a:xfrm>
          <a:prstGeom prst="rect">
            <a:avLst/>
          </a:prstGeom>
          <a:solidFill>
            <a:srgbClr val="A8CA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LA CEGUERA AL COLOR: ANTINEGRITUD, COLORISMO Y INTERSECCIONALIDAD.</a:t>
            </a:r>
            <a:endParaRPr sz="1400" b="0" i="0" u="none" strike="noStrike" cap="none">
              <a:solidFill>
                <a:srgbClr val="000000"/>
              </a:solidFill>
              <a:latin typeface="Arial"/>
              <a:ea typeface="Arial"/>
              <a:cs typeface="Arial"/>
              <a:sym typeface="Arial"/>
            </a:endParaRPr>
          </a:p>
        </p:txBody>
      </p:sp>
      <p:pic>
        <p:nvPicPr>
          <p:cNvPr id="177" name="Google Shape;177;p10"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94850" y="3459875"/>
            <a:ext cx="5649350" cy="2700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64132"/>
              </a:buClr>
              <a:buSzPts val="5000"/>
              <a:buFont typeface="Calibri"/>
              <a:buNone/>
            </a:pPr>
            <a:r>
              <a:rPr lang="en-US" b="1">
                <a:latin typeface="Calibri"/>
                <a:ea typeface="Calibri"/>
                <a:cs typeface="Calibri"/>
                <a:sym typeface="Calibri"/>
              </a:rPr>
              <a:t>COLORISMO </a:t>
            </a:r>
            <a:endParaRPr/>
          </a:p>
        </p:txBody>
      </p:sp>
      <p:sp>
        <p:nvSpPr>
          <p:cNvPr id="183" name="Google Shape;183;p11"/>
          <p:cNvSpPr txBox="1"/>
          <p:nvPr/>
        </p:nvSpPr>
        <p:spPr>
          <a:xfrm>
            <a:off x="814192" y="1719503"/>
            <a:ext cx="10247620"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_tradnl" sz="2400" b="0" i="0" u="none" strike="noStrike" cap="none" dirty="0">
                <a:solidFill>
                  <a:schemeClr val="dk1"/>
                </a:solidFill>
                <a:latin typeface="Calibri"/>
                <a:ea typeface="Calibri"/>
                <a:cs typeface="Calibri"/>
                <a:sym typeface="Calibri"/>
              </a:rPr>
              <a:t>Es un término creado por la autora Alice Walker en su libro, “En busca de los Jardines de nuestras madres” ( In </a:t>
            </a:r>
            <a:r>
              <a:rPr lang="es-ES_tradnl" sz="2400" b="0" i="0" u="none" strike="noStrike" cap="none" dirty="0" err="1">
                <a:solidFill>
                  <a:schemeClr val="dk1"/>
                </a:solidFill>
                <a:latin typeface="Calibri"/>
                <a:ea typeface="Calibri"/>
                <a:cs typeface="Calibri"/>
                <a:sym typeface="Calibri"/>
              </a:rPr>
              <a:t>search</a:t>
            </a:r>
            <a:r>
              <a:rPr lang="es-ES_tradnl" sz="2400" b="0" i="0" u="none" strike="noStrike" cap="none" dirty="0">
                <a:solidFill>
                  <a:schemeClr val="dk1"/>
                </a:solidFill>
                <a:latin typeface="Calibri"/>
                <a:ea typeface="Calibri"/>
                <a:cs typeface="Calibri"/>
                <a:sym typeface="Calibri"/>
              </a:rPr>
              <a:t> of </a:t>
            </a:r>
            <a:r>
              <a:rPr lang="es-ES_tradnl" sz="2400" b="0" i="0" u="none" strike="noStrike" cap="none" dirty="0" err="1">
                <a:solidFill>
                  <a:schemeClr val="dk1"/>
                </a:solidFill>
                <a:latin typeface="Calibri"/>
                <a:ea typeface="Calibri"/>
                <a:cs typeface="Calibri"/>
                <a:sym typeface="Calibri"/>
              </a:rPr>
              <a:t>out</a:t>
            </a:r>
            <a:r>
              <a:rPr lang="es-ES_tradnl" sz="2400" b="0" i="0" u="none" strike="noStrike" cap="none" dirty="0">
                <a:solidFill>
                  <a:schemeClr val="dk1"/>
                </a:solidFill>
                <a:latin typeface="Calibri"/>
                <a:ea typeface="Calibri"/>
                <a:cs typeface="Calibri"/>
                <a:sym typeface="Calibri"/>
              </a:rPr>
              <a:t> </a:t>
            </a:r>
            <a:r>
              <a:rPr lang="es-ES_tradnl" sz="2400" b="0" i="0" u="none" strike="noStrike" cap="none" dirty="0" err="1">
                <a:solidFill>
                  <a:schemeClr val="dk1"/>
                </a:solidFill>
                <a:latin typeface="Calibri"/>
                <a:ea typeface="Calibri"/>
                <a:cs typeface="Calibri"/>
                <a:sym typeface="Calibri"/>
              </a:rPr>
              <a:t>Mother’s</a:t>
            </a:r>
            <a:r>
              <a:rPr lang="es-ES_tradnl" sz="2400" b="0" i="0" u="none" strike="noStrike" cap="none" dirty="0">
                <a:solidFill>
                  <a:schemeClr val="dk1"/>
                </a:solidFill>
                <a:latin typeface="Calibri"/>
                <a:ea typeface="Calibri"/>
                <a:cs typeface="Calibri"/>
                <a:sym typeface="Calibri"/>
              </a:rPr>
              <a:t> </a:t>
            </a:r>
            <a:r>
              <a:rPr lang="es-ES_tradnl" sz="2400" b="0" i="0" u="none" strike="noStrike" cap="none" dirty="0" err="1">
                <a:solidFill>
                  <a:schemeClr val="dk1"/>
                </a:solidFill>
                <a:latin typeface="Calibri"/>
                <a:ea typeface="Calibri"/>
                <a:cs typeface="Calibri"/>
                <a:sym typeface="Calibri"/>
              </a:rPr>
              <a:t>Gardens</a:t>
            </a:r>
            <a:r>
              <a:rPr lang="es-ES_tradnl" sz="2400" b="0" i="0" u="none" strike="noStrike" cap="none" dirty="0">
                <a:solidFill>
                  <a:schemeClr val="dk1"/>
                </a:solidFill>
                <a:latin typeface="Calibri"/>
                <a:ea typeface="Calibri"/>
                <a:cs typeface="Calibri"/>
                <a:sym typeface="Calibri"/>
              </a:rPr>
              <a:t>). Walker definió el colorismo como el “trato perjudicial o preferencia a las personas de la misma raza, basado únicamente en el color de su piel”. </a:t>
            </a:r>
            <a:endParaRPr lang="es-ES_tradnl"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r>
              <a:rPr lang="es-ES_tradnl" sz="2400" b="0" i="0" u="none" strike="noStrike" cap="none" dirty="0">
                <a:solidFill>
                  <a:schemeClr val="dk1"/>
                </a:solidFill>
                <a:latin typeface="Calibri"/>
                <a:ea typeface="Calibri"/>
                <a:cs typeface="Calibri"/>
                <a:sym typeface="Calibri"/>
              </a:rPr>
              <a:t>El colorismo ocurre cuando se da un tratamiento prejuicioso a las personas negras y personas de color de piel más oscura, y se da un tratamiento preferencial a las personas de color de piel más clara.</a:t>
            </a:r>
            <a:endParaRPr lang="es-ES_tradnl"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s-ES_tradnl" sz="1800" b="0" i="0" u="none" strike="noStrike" cap="none" dirty="0">
              <a:solidFill>
                <a:schemeClr val="dk1"/>
              </a:solidFill>
              <a:latin typeface="Twentieth Century"/>
              <a:ea typeface="Twentieth Century"/>
              <a:cs typeface="Twentieth Century"/>
              <a:sym typeface="Twentieth Century"/>
            </a:endParaRPr>
          </a:p>
        </p:txBody>
      </p:sp>
      <p:sp>
        <p:nvSpPr>
          <p:cNvPr id="184" name="Google Shape;184;p11"/>
          <p:cNvSpPr txBox="1"/>
          <p:nvPr/>
        </p:nvSpPr>
        <p:spPr>
          <a:xfrm>
            <a:off x="0" y="237995"/>
            <a:ext cx="12192000" cy="574805"/>
          </a:xfrm>
          <a:prstGeom prst="rect">
            <a:avLst/>
          </a:prstGeom>
          <a:solidFill>
            <a:srgbClr val="A8CA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LA CEGUERA AL COLOR: ANTINEGRITUD, COLORISMO Y INTERSECCIONALIDAD.</a:t>
            </a:r>
            <a:endParaRPr sz="1400" b="0" i="0" u="none" strike="noStrike" cap="none">
              <a:solidFill>
                <a:srgbClr val="000000"/>
              </a:solidFill>
              <a:latin typeface="Arial"/>
              <a:ea typeface="Arial"/>
              <a:cs typeface="Arial"/>
              <a:sym typeface="Arial"/>
            </a:endParaRPr>
          </a:p>
        </p:txBody>
      </p:sp>
      <p:pic>
        <p:nvPicPr>
          <p:cNvPr id="185" name="Google Shape;185;p11"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10513" y="4649324"/>
            <a:ext cx="4454975" cy="1984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520700" y="630247"/>
            <a:ext cx="9720072" cy="119708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64132"/>
              </a:buClr>
              <a:buSzPts val="5000"/>
              <a:buFont typeface="Calibri"/>
              <a:buNone/>
            </a:pPr>
            <a:r>
              <a:rPr lang="en-US" b="1">
                <a:latin typeface="Calibri"/>
                <a:ea typeface="Calibri"/>
                <a:cs typeface="Calibri"/>
                <a:sym typeface="Calibri"/>
              </a:rPr>
              <a:t>INTERSECCIONALIDAD</a:t>
            </a:r>
            <a:endParaRPr/>
          </a:p>
        </p:txBody>
      </p:sp>
      <p:sp>
        <p:nvSpPr>
          <p:cNvPr id="192" name="Google Shape;192;p12"/>
          <p:cNvSpPr txBox="1"/>
          <p:nvPr/>
        </p:nvSpPr>
        <p:spPr>
          <a:xfrm>
            <a:off x="0" y="237995"/>
            <a:ext cx="12192000" cy="574805"/>
          </a:xfrm>
          <a:prstGeom prst="rect">
            <a:avLst/>
          </a:prstGeom>
          <a:solidFill>
            <a:srgbClr val="A8CA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b="1" i="0" u="none" strike="noStrike" cap="none" dirty="0">
                <a:solidFill>
                  <a:schemeClr val="lt1"/>
                </a:solidFill>
                <a:latin typeface="Calibri"/>
                <a:ea typeface="Calibri"/>
                <a:cs typeface="Calibri"/>
                <a:sym typeface="Calibri"/>
              </a:rPr>
              <a:t>LA CEGUERA AL COLOR: ANTINEGRITUD, COLORISMO Y INTERSECCIONALIDAD.</a:t>
            </a:r>
            <a:endParaRPr sz="1400" b="0" i="0" u="none" strike="noStrike" cap="none" dirty="0">
              <a:solidFill>
                <a:srgbClr val="000000"/>
              </a:solidFill>
              <a:latin typeface="Arial"/>
              <a:ea typeface="Arial"/>
              <a:cs typeface="Arial"/>
              <a:sym typeface="Arial"/>
            </a:endParaRPr>
          </a:p>
        </p:txBody>
      </p:sp>
      <p:sp>
        <p:nvSpPr>
          <p:cNvPr id="193" name="Google Shape;193;p12"/>
          <p:cNvSpPr txBox="1"/>
          <p:nvPr/>
        </p:nvSpPr>
        <p:spPr>
          <a:xfrm>
            <a:off x="711881" y="1550582"/>
            <a:ext cx="10959300" cy="2247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Es un punto de vista que nos plantea que el sexo, género, etnia, clase, orientación sexual y discapacidades, entre otras condiciones sobre tu identidad, están interrelacionadas.</a:t>
            </a:r>
            <a:r>
              <a:rPr lang="en-US" sz="2000" b="1" i="0" u="none" strike="noStrike" cap="none" baseline="30000">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La interseccionalidad dice que las clásicas formas de opresión en la sociedad como racismo, colorismo, sexismo, homofobia, transfobia, xenofobia y todos los prejuicios basados en la intolerancia, no actúan solas, sino que estas formas de exclusión están interrelacionadas, fortaleciendo el sistema de opresión que refleja la intersección de múltiples formas de discriminación. </a:t>
            </a:r>
            <a:endParaRPr sz="1400" b="0" i="0" u="none" strike="noStrike" cap="none">
              <a:solidFill>
                <a:srgbClr val="000000"/>
              </a:solidFill>
              <a:latin typeface="Arial"/>
              <a:ea typeface="Arial"/>
              <a:cs typeface="Arial"/>
              <a:sym typeface="Arial"/>
            </a:endParaRPr>
          </a:p>
        </p:txBody>
      </p:sp>
      <p:sp>
        <p:nvSpPr>
          <p:cNvPr id="194" name="Google Shape;194;p12"/>
          <p:cNvSpPr/>
          <p:nvPr/>
        </p:nvSpPr>
        <p:spPr>
          <a:xfrm>
            <a:off x="6282779" y="4048499"/>
            <a:ext cx="5388300" cy="21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_tradnl" sz="2000" b="1" i="0" u="none" strike="noStrike" cap="none" dirty="0">
                <a:solidFill>
                  <a:schemeClr val="dk1"/>
                </a:solidFill>
                <a:latin typeface="Calibri"/>
                <a:ea typeface="Calibri"/>
                <a:cs typeface="Calibri"/>
                <a:sym typeface="Calibri"/>
              </a:rPr>
              <a:t>La interseccionalidad es un arco que nos ayuda a explorar la dinámica entre identidades coexistentes y los sistemas</a:t>
            </a:r>
            <a:r>
              <a:rPr lang="es-ES_tradnl" sz="2000" b="1" dirty="0">
                <a:solidFill>
                  <a:schemeClr val="dk1"/>
                </a:solidFill>
                <a:latin typeface="Calibri"/>
                <a:ea typeface="Calibri"/>
                <a:cs typeface="Calibri"/>
                <a:sym typeface="Calibri"/>
              </a:rPr>
              <a:t> </a:t>
            </a:r>
            <a:r>
              <a:rPr lang="es-ES_tradnl" sz="2000" b="1" i="0" u="none" strike="noStrike" cap="none" dirty="0">
                <a:solidFill>
                  <a:schemeClr val="dk1"/>
                </a:solidFill>
                <a:latin typeface="Calibri"/>
                <a:ea typeface="Calibri"/>
                <a:cs typeface="Calibri"/>
                <a:sym typeface="Calibri"/>
              </a:rPr>
              <a:t>conectados de opresión, particularmente en lo que se refiere al género, la raza, y las expectativas de las mujeres negras</a:t>
            </a:r>
            <a:r>
              <a:rPr lang="es-ES_tradnl" sz="1600" b="0" i="0" u="none" strike="noStrike" cap="none" dirty="0">
                <a:solidFill>
                  <a:schemeClr val="dk1"/>
                </a:solidFill>
                <a:latin typeface="Calibri"/>
                <a:ea typeface="Calibri"/>
                <a:cs typeface="Calibri"/>
                <a:sym typeface="Calibri"/>
              </a:rPr>
              <a:t>.   (Esta palabra la creo la Dra. Kimberly </a:t>
            </a:r>
            <a:r>
              <a:rPr lang="es-ES_tradnl" sz="1600" b="0" i="0" u="none" strike="noStrike" cap="none" dirty="0" err="1">
                <a:solidFill>
                  <a:schemeClr val="dk1"/>
                </a:solidFill>
                <a:latin typeface="Calibri"/>
                <a:ea typeface="Calibri"/>
                <a:cs typeface="Calibri"/>
                <a:sym typeface="Calibri"/>
              </a:rPr>
              <a:t>Crenshaw</a:t>
            </a:r>
            <a:r>
              <a:rPr lang="es-ES_tradnl" sz="1600" b="0" i="0" u="none" strike="noStrike" cap="none" dirty="0">
                <a:solidFill>
                  <a:schemeClr val="dk1"/>
                </a:solidFill>
                <a:latin typeface="Calibri"/>
                <a:ea typeface="Calibri"/>
                <a:cs typeface="Calibri"/>
                <a:sym typeface="Calibri"/>
              </a:rPr>
              <a:t>, profesora de leyes y defensora de los derechos civiles.)</a:t>
            </a:r>
            <a:endParaRPr lang="es-ES_tradnl" sz="1400" b="0" i="0" u="none" strike="noStrike" cap="none" dirty="0">
              <a:solidFill>
                <a:srgbClr val="000000"/>
              </a:solidFill>
              <a:latin typeface="Arial"/>
              <a:ea typeface="Arial"/>
              <a:cs typeface="Arial"/>
              <a:sym typeface="Arial"/>
            </a:endParaRPr>
          </a:p>
        </p:txBody>
      </p:sp>
      <p:pic>
        <p:nvPicPr>
          <p:cNvPr id="195" name="Google Shape;195;p12" descr="Graphical user interface, application&#10;&#10;Description automatically generated"/>
          <p:cNvPicPr preferRelativeResize="0"/>
          <p:nvPr/>
        </p:nvPicPr>
        <p:blipFill rotWithShape="1">
          <a:blip r:embed="rId3">
            <a:alphaModFix/>
          </a:blip>
          <a:srcRect/>
          <a:stretch/>
        </p:blipFill>
        <p:spPr>
          <a:xfrm>
            <a:off x="711875" y="4048502"/>
            <a:ext cx="5178962" cy="254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p12">
            <a:extLst>
              <a:ext uri="{FF2B5EF4-FFF2-40B4-BE49-F238E27FC236}">
                <a16:creationId xmlns:a16="http://schemas.microsoft.com/office/drawing/2014/main" id="{0A53C6D7-4A9B-6A4D-998F-4450D3A562C4}"/>
              </a:ext>
            </a:extLst>
          </p:cNvPr>
          <p:cNvSpPr txBox="1"/>
          <p:nvPr/>
        </p:nvSpPr>
        <p:spPr>
          <a:xfrm>
            <a:off x="0" y="121882"/>
            <a:ext cx="12192000" cy="415148"/>
          </a:xfrm>
          <a:prstGeom prst="rect">
            <a:avLst/>
          </a:prstGeom>
          <a:solidFill>
            <a:srgbClr val="A8CA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b="1" dirty="0">
                <a:solidFill>
                  <a:schemeClr val="lt1"/>
                </a:solidFill>
                <a:latin typeface="Calibri"/>
                <a:ea typeface="Calibri"/>
                <a:cs typeface="Calibri"/>
                <a:sym typeface="Calibri"/>
              </a:rPr>
              <a:t>VEAMOS Y HABLEMOS LOS SIGUIENTES EJEMPLOS</a:t>
            </a:r>
            <a:endParaRPr sz="1400" b="0" i="0" u="none" strike="noStrike" cap="none" dirty="0">
              <a:solidFill>
                <a:srgbClr val="000000"/>
              </a:solidFill>
              <a:latin typeface="Arial"/>
              <a:ea typeface="Arial"/>
              <a:cs typeface="Arial"/>
              <a:sym typeface="Arial"/>
            </a:endParaRPr>
          </a:p>
        </p:txBody>
      </p:sp>
      <p:pic>
        <p:nvPicPr>
          <p:cNvPr id="6" name="Picture 5" descr="Diagram&#10;&#10;Description automatically generated">
            <a:extLst>
              <a:ext uri="{FF2B5EF4-FFF2-40B4-BE49-F238E27FC236}">
                <a16:creationId xmlns:a16="http://schemas.microsoft.com/office/drawing/2014/main" id="{70BCDC3A-78FD-DF46-BC0F-F07FCF9BD9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96686"/>
            <a:ext cx="12192000" cy="6161314"/>
          </a:xfrm>
          <a:prstGeom prst="rect">
            <a:avLst/>
          </a:prstGeom>
        </p:spPr>
      </p:pic>
    </p:spTree>
    <p:extLst>
      <p:ext uri="{BB962C8B-B14F-4D97-AF65-F5344CB8AC3E}">
        <p14:creationId xmlns:p14="http://schemas.microsoft.com/office/powerpoint/2010/main" val="191605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DFBB93F-2C54-C349-9D37-9702B6724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3883"/>
            <a:ext cx="12192000" cy="6610233"/>
          </a:xfrm>
          <a:prstGeom prst="rect">
            <a:avLst/>
          </a:prstGeom>
        </p:spPr>
      </p:pic>
    </p:spTree>
    <p:extLst>
      <p:ext uri="{BB962C8B-B14F-4D97-AF65-F5344CB8AC3E}">
        <p14:creationId xmlns:p14="http://schemas.microsoft.com/office/powerpoint/2010/main" val="391185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3"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38560"/>
            <a:ext cx="12192000" cy="4149126"/>
          </a:xfrm>
          <a:prstGeom prst="rect">
            <a:avLst/>
          </a:prstGeom>
          <a:noFill/>
          <a:ln>
            <a:noFill/>
          </a:ln>
        </p:spPr>
      </p:pic>
      <p:sp>
        <p:nvSpPr>
          <p:cNvPr id="202" name="Google Shape;202;p13"/>
          <p:cNvSpPr/>
          <p:nvPr/>
        </p:nvSpPr>
        <p:spPr>
          <a:xfrm>
            <a:off x="189944" y="4795937"/>
            <a:ext cx="1181211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_tradnl" sz="20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rPr>
              <a:t>La </a:t>
            </a:r>
            <a:r>
              <a:rPr lang="es-ES_tradnl" sz="2000" b="1" dirty="0">
                <a:solidFill>
                  <a:schemeClr val="dk1"/>
                </a:solidFill>
                <a:latin typeface="Calibri" panose="020F0502020204030204" pitchFamily="34" charset="0"/>
                <a:ea typeface="Twentieth Century"/>
                <a:cs typeface="Calibri" panose="020F0502020204030204" pitchFamily="34" charset="0"/>
                <a:sym typeface="Twentieth Century"/>
              </a:rPr>
              <a:t>s</a:t>
            </a:r>
            <a:r>
              <a:rPr lang="es-ES_tradnl" sz="20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rPr>
              <a:t>upremacía blanca es</a:t>
            </a:r>
            <a:r>
              <a:rPr lang="es-ES_tradnl" sz="2000" b="0"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rPr>
              <a:t> una ideología racista centrada en la creencia y la promoción de la idea que las personas blancas son superiores en características, rasgos y atributos a las personas de otras etnias y que, por lo tanto, los blancos deben dominar la sociedad, su política, economía, cultura  y a las personas que no son blancas.</a:t>
            </a:r>
            <a:endParaRPr lang="es-ES_tradnl"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endParaRPr lang="es-ES_tradnl" sz="800" b="0"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l" rtl="0">
              <a:lnSpc>
                <a:spcPct val="100000"/>
              </a:lnSpc>
              <a:spcBef>
                <a:spcPts val="0"/>
              </a:spcBef>
              <a:spcAft>
                <a:spcPts val="0"/>
              </a:spcAft>
              <a:buClr>
                <a:srgbClr val="000000"/>
              </a:buClr>
              <a:buSzPts val="2000"/>
              <a:buFont typeface="Arial"/>
              <a:buNone/>
            </a:pPr>
            <a:r>
              <a:rPr lang="es-ES_tradnl" sz="20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rPr>
              <a:t>Pero también hay gente de color que </a:t>
            </a:r>
            <a:r>
              <a:rPr lang="es-ES_tradnl" sz="2000" b="1" dirty="0">
                <a:solidFill>
                  <a:schemeClr val="dk1"/>
                </a:solidFill>
                <a:latin typeface="Calibri" panose="020F0502020204030204" pitchFamily="34" charset="0"/>
                <a:ea typeface="Twentieth Century"/>
                <a:cs typeface="Calibri" panose="020F0502020204030204" pitchFamily="34" charset="0"/>
                <a:sym typeface="Twentieth Century"/>
              </a:rPr>
              <a:t>asumen y actúan como el </a:t>
            </a:r>
            <a:r>
              <a:rPr lang="es-ES_tradnl" sz="20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rPr>
              <a:t>opresor y aunque sean afroamericanos, africanos, latinos, asiáticos, también promueven y practican la supremacía blanca, el racismo y discriminación.</a:t>
            </a:r>
            <a:endParaRPr lang="es-ES_tradnl"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03" name="Google Shape;203;p13"/>
          <p:cNvSpPr txBox="1"/>
          <p:nvPr/>
        </p:nvSpPr>
        <p:spPr>
          <a:xfrm>
            <a:off x="1" y="253456"/>
            <a:ext cx="12192000" cy="584775"/>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_tradnl" sz="3200" b="1" i="0" u="none" strike="noStrike" cap="none" dirty="0">
                <a:solidFill>
                  <a:schemeClr val="lt1"/>
                </a:solidFill>
                <a:latin typeface="Calibri"/>
                <a:ea typeface="Calibri"/>
                <a:cs typeface="Calibri"/>
                <a:sym typeface="Calibri"/>
              </a:rPr>
              <a:t>¿Qué podemos entender por </a:t>
            </a:r>
            <a:r>
              <a:rPr lang="es-ES_tradnl" sz="3200" b="1" dirty="0">
                <a:solidFill>
                  <a:schemeClr val="lt1"/>
                </a:solidFill>
                <a:latin typeface="Calibri"/>
                <a:ea typeface="Calibri"/>
                <a:cs typeface="Calibri"/>
                <a:sym typeface="Calibri"/>
              </a:rPr>
              <a:t>s</a:t>
            </a:r>
            <a:r>
              <a:rPr lang="es-ES_tradnl" sz="3200" b="1" i="0" u="none" strike="noStrike" cap="none" dirty="0">
                <a:solidFill>
                  <a:schemeClr val="lt1"/>
                </a:solidFill>
                <a:latin typeface="Calibri"/>
                <a:ea typeface="Calibri"/>
                <a:cs typeface="Calibri"/>
                <a:sym typeface="Calibri"/>
              </a:rPr>
              <a:t>upremacía </a:t>
            </a:r>
            <a:r>
              <a:rPr lang="es-ES_tradnl" sz="3200" b="1" dirty="0">
                <a:solidFill>
                  <a:schemeClr val="lt1"/>
                </a:solidFill>
                <a:latin typeface="Calibri"/>
                <a:ea typeface="Calibri"/>
                <a:cs typeface="Calibri"/>
                <a:sym typeface="Calibri"/>
              </a:rPr>
              <a:t>b</a:t>
            </a:r>
            <a:r>
              <a:rPr lang="es-ES_tradnl" sz="3200" b="1" i="0" u="none" strike="noStrike" cap="none" dirty="0">
                <a:solidFill>
                  <a:schemeClr val="lt1"/>
                </a:solidFill>
                <a:latin typeface="Calibri"/>
                <a:ea typeface="Calibri"/>
                <a:cs typeface="Calibri"/>
                <a:sym typeface="Calibri"/>
              </a:rPr>
              <a:t>lanca?</a:t>
            </a:r>
            <a:endParaRPr lang="es-ES_tradnl"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p:nvPr/>
        </p:nvSpPr>
        <p:spPr>
          <a:xfrm>
            <a:off x="594610" y="878902"/>
            <a:ext cx="1100278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_tradnl" sz="2400" b="1" i="0" u="none" strike="noStrike" cap="none" dirty="0">
                <a:solidFill>
                  <a:schemeClr val="dk1"/>
                </a:solidFill>
                <a:latin typeface="Calibri"/>
                <a:ea typeface="Calibri"/>
                <a:cs typeface="Calibri"/>
                <a:sym typeface="Calibri"/>
              </a:rPr>
              <a:t>Las comunidades de color sufrimos de: </a:t>
            </a:r>
            <a:r>
              <a:rPr lang="es-ES_tradnl" sz="2400" b="1" i="0" u="none" strike="noStrike" cap="none" dirty="0">
                <a:solidFill>
                  <a:srgbClr val="548E9A"/>
                </a:solidFill>
                <a:latin typeface="Calibri"/>
                <a:ea typeface="Calibri"/>
                <a:cs typeface="Calibri"/>
                <a:sym typeface="Calibri"/>
              </a:rPr>
              <a:t>persecuciones, esclavitud, agresión desmedida, ataques verbales, físicos y muchas acciones causadas por un odio enraizado en millones de personas contra quienes no lucen una piel blanca.</a:t>
            </a:r>
            <a:endParaRPr lang="es-ES_tradnl" sz="1400" b="0" i="0" u="none" strike="noStrike" cap="none" dirty="0">
              <a:solidFill>
                <a:srgbClr val="000000"/>
              </a:solidFill>
              <a:latin typeface="Arial"/>
              <a:ea typeface="Arial"/>
              <a:cs typeface="Arial"/>
              <a:sym typeface="Arial"/>
            </a:endParaRPr>
          </a:p>
        </p:txBody>
      </p:sp>
      <p:sp>
        <p:nvSpPr>
          <p:cNvPr id="210" name="Google Shape;210;p14"/>
          <p:cNvSpPr txBox="1"/>
          <p:nvPr/>
        </p:nvSpPr>
        <p:spPr>
          <a:xfrm>
            <a:off x="0" y="141767"/>
            <a:ext cx="12192000" cy="584775"/>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_tradnl" sz="3200" b="1" i="0" u="none" strike="noStrike" cap="none" dirty="0">
                <a:solidFill>
                  <a:schemeClr val="lt1"/>
                </a:solidFill>
                <a:latin typeface="Calibri"/>
                <a:ea typeface="Calibri"/>
                <a:cs typeface="Calibri"/>
                <a:sym typeface="Calibri"/>
              </a:rPr>
              <a:t>La </a:t>
            </a:r>
            <a:r>
              <a:rPr lang="es-ES_tradnl" sz="3200" b="1" dirty="0">
                <a:solidFill>
                  <a:schemeClr val="lt1"/>
                </a:solidFill>
                <a:latin typeface="Calibri"/>
                <a:ea typeface="Calibri"/>
                <a:cs typeface="Calibri"/>
                <a:sym typeface="Calibri"/>
              </a:rPr>
              <a:t>s</a:t>
            </a:r>
            <a:r>
              <a:rPr lang="es-ES_tradnl" sz="3200" b="1" i="0" u="none" strike="noStrike" cap="none" dirty="0">
                <a:solidFill>
                  <a:schemeClr val="lt1"/>
                </a:solidFill>
                <a:latin typeface="Calibri"/>
                <a:ea typeface="Calibri"/>
                <a:cs typeface="Calibri"/>
                <a:sym typeface="Calibri"/>
              </a:rPr>
              <a:t>upremacía </a:t>
            </a:r>
            <a:r>
              <a:rPr lang="es-ES_tradnl" sz="3200" b="1" dirty="0">
                <a:solidFill>
                  <a:schemeClr val="lt1"/>
                </a:solidFill>
                <a:latin typeface="Calibri"/>
                <a:ea typeface="Calibri"/>
                <a:cs typeface="Calibri"/>
                <a:sym typeface="Calibri"/>
              </a:rPr>
              <a:t>b</a:t>
            </a:r>
            <a:r>
              <a:rPr lang="es-ES_tradnl" sz="3200" b="1" i="0" u="none" strike="noStrike" cap="none" dirty="0">
                <a:solidFill>
                  <a:schemeClr val="lt1"/>
                </a:solidFill>
                <a:latin typeface="Calibri"/>
                <a:ea typeface="Calibri"/>
                <a:cs typeface="Calibri"/>
                <a:sym typeface="Calibri"/>
              </a:rPr>
              <a:t>lanca se alimenta del odio y el temor</a:t>
            </a:r>
            <a:endParaRPr lang="es-ES_tradnl" sz="1400" b="0" i="0" u="none" strike="noStrike" cap="none" dirty="0">
              <a:solidFill>
                <a:srgbClr val="000000"/>
              </a:solidFill>
              <a:latin typeface="Arial"/>
              <a:ea typeface="Arial"/>
              <a:cs typeface="Arial"/>
              <a:sym typeface="Arial"/>
            </a:endParaRPr>
          </a:p>
        </p:txBody>
      </p:sp>
      <p:pic>
        <p:nvPicPr>
          <p:cNvPr id="211" name="Google Shape;211;p14"/>
          <p:cNvPicPr preferRelativeResize="0"/>
          <p:nvPr/>
        </p:nvPicPr>
        <p:blipFill>
          <a:blip r:embed="rId3" cstate="email">
            <a:extLst>
              <a:ext uri="{28A0092B-C50C-407E-A947-70E740481C1C}">
                <a14:useLocalDpi xmlns:a14="http://schemas.microsoft.com/office/drawing/2010/main"/>
              </a:ext>
            </a:extLst>
          </a:blip>
          <a:srcRect/>
          <a:stretch/>
        </p:blipFill>
        <p:spPr>
          <a:xfrm>
            <a:off x="0" y="2106007"/>
            <a:ext cx="12072730" cy="47304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5" descr="A picture containing text, person, group, posing&#10;&#10;Description automatically generated"/>
          <p:cNvPicPr preferRelativeResize="0"/>
          <p:nvPr/>
        </p:nvPicPr>
        <p:blipFill rotWithShape="1">
          <a:blip r:embed="rId3">
            <a:alphaModFix/>
          </a:blip>
          <a:srcRect/>
          <a:stretch/>
        </p:blipFill>
        <p:spPr>
          <a:xfrm>
            <a:off x="0" y="10774"/>
            <a:ext cx="12192000" cy="6858000"/>
          </a:xfrm>
          <a:prstGeom prst="rect">
            <a:avLst/>
          </a:prstGeom>
          <a:noFill/>
          <a:ln>
            <a:noFill/>
          </a:ln>
        </p:spPr>
      </p:pic>
      <p:sp>
        <p:nvSpPr>
          <p:cNvPr id="217" name="Google Shape;217;p15"/>
          <p:cNvSpPr/>
          <p:nvPr/>
        </p:nvSpPr>
        <p:spPr>
          <a:xfrm>
            <a:off x="233083" y="674867"/>
            <a:ext cx="118436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_tradnl" sz="2400" b="1" i="0" u="none" strike="noStrike" cap="none" dirty="0">
                <a:solidFill>
                  <a:schemeClr val="lt1"/>
                </a:solidFill>
                <a:latin typeface="Calibri"/>
                <a:ea typeface="Calibri"/>
                <a:cs typeface="Calibri"/>
                <a:sym typeface="Calibri"/>
              </a:rPr>
              <a:t>“La supremacía blanca ha sido una idea estable y duradera en la historia de Estados Unidos”</a:t>
            </a:r>
            <a:endParaRPr lang="es-ES_tradnl" sz="1400" b="0" i="0" u="none" strike="noStrike" cap="none" dirty="0">
              <a:solidFill>
                <a:srgbClr val="000000"/>
              </a:solidFill>
              <a:latin typeface="Arial"/>
              <a:ea typeface="Arial"/>
              <a:cs typeface="Arial"/>
              <a:sym typeface="Arial"/>
            </a:endParaRPr>
          </a:p>
        </p:txBody>
      </p:sp>
      <p:sp>
        <p:nvSpPr>
          <p:cNvPr id="218" name="Google Shape;218;p15"/>
          <p:cNvSpPr txBox="1"/>
          <p:nvPr/>
        </p:nvSpPr>
        <p:spPr>
          <a:xfrm>
            <a:off x="622852" y="151647"/>
            <a:ext cx="10959548" cy="523220"/>
          </a:xfrm>
          <a:prstGeom prst="rect">
            <a:avLst/>
          </a:prstGeom>
          <a:solidFill>
            <a:srgbClr val="D0BAA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5. ¿A quiénes beneficia y afecta la supremacía blanca?</a:t>
            </a:r>
            <a:endParaRPr sz="1400" b="0" i="0" u="none" strike="noStrike" cap="none">
              <a:solidFill>
                <a:srgbClr val="000000"/>
              </a:solidFill>
              <a:latin typeface="Arial"/>
              <a:ea typeface="Arial"/>
              <a:cs typeface="Arial"/>
              <a:sym typeface="Arial"/>
            </a:endParaRPr>
          </a:p>
        </p:txBody>
      </p:sp>
      <p:sp>
        <p:nvSpPr>
          <p:cNvPr id="219" name="Google Shape;219;p15"/>
          <p:cNvSpPr/>
          <p:nvPr/>
        </p:nvSpPr>
        <p:spPr>
          <a:xfrm>
            <a:off x="7818782" y="6539449"/>
            <a:ext cx="1517666"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Andrew Marantz</a:t>
            </a:r>
            <a:endParaRPr sz="1400" b="1" i="0" u="none" strike="noStrike" cap="none">
              <a:solidFill>
                <a:schemeClr val="lt1"/>
              </a:solidFill>
              <a:latin typeface="Calibri"/>
              <a:ea typeface="Calibri"/>
              <a:cs typeface="Calibri"/>
              <a:sym typeface="Calibri"/>
            </a:endParaRPr>
          </a:p>
        </p:txBody>
      </p:sp>
      <p:sp>
        <p:nvSpPr>
          <p:cNvPr id="220" name="Google Shape;220;p15"/>
          <p:cNvSpPr/>
          <p:nvPr/>
        </p:nvSpPr>
        <p:spPr>
          <a:xfrm>
            <a:off x="8098971" y="1059587"/>
            <a:ext cx="3859946" cy="27937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a:solidFill>
                  <a:schemeClr val="dk1"/>
                </a:solidFill>
                <a:latin typeface="Twentieth Century"/>
                <a:ea typeface="Twentieth Century"/>
                <a:cs typeface="Twentieth Century"/>
                <a:sym typeface="Twentieth Century"/>
              </a:rPr>
              <a:t>Andrew </a:t>
            </a:r>
            <a:r>
              <a:rPr lang="es-ES_tradnl" sz="1200" b="0" i="0" u="none" strike="noStrike" cap="none" dirty="0" err="1">
                <a:solidFill>
                  <a:schemeClr val="dk1"/>
                </a:solidFill>
                <a:latin typeface="Twentieth Century"/>
                <a:ea typeface="Twentieth Century"/>
                <a:cs typeface="Twentieth Century"/>
                <a:sym typeface="Twentieth Century"/>
              </a:rPr>
              <a:t>Marantz</a:t>
            </a:r>
            <a:r>
              <a:rPr lang="es-ES_tradnl" sz="1200" b="0" i="0" u="none" strike="noStrike" cap="none" dirty="0">
                <a:solidFill>
                  <a:schemeClr val="dk1"/>
                </a:solidFill>
                <a:latin typeface="Twentieth Century"/>
                <a:ea typeface="Twentieth Century"/>
                <a:cs typeface="Twentieth Century"/>
                <a:sym typeface="Twentieth Century"/>
              </a:rPr>
              <a:t>, escritor de la revista ‘</a:t>
            </a:r>
            <a:r>
              <a:rPr lang="es-ES_tradnl" sz="1200" b="0" i="0" u="none" strike="noStrike" cap="none" dirty="0" err="1">
                <a:solidFill>
                  <a:schemeClr val="dk1"/>
                </a:solidFill>
                <a:latin typeface="Twentieth Century"/>
                <a:ea typeface="Twentieth Century"/>
                <a:cs typeface="Twentieth Century"/>
                <a:sym typeface="Twentieth Century"/>
              </a:rPr>
              <a:t>The</a:t>
            </a:r>
            <a:r>
              <a:rPr lang="es-ES_tradnl" sz="1200" b="0" i="0" u="none" strike="noStrike" cap="none" dirty="0">
                <a:solidFill>
                  <a:schemeClr val="dk1"/>
                </a:solidFill>
                <a:latin typeface="Twentieth Century"/>
                <a:ea typeface="Twentieth Century"/>
                <a:cs typeface="Twentieth Century"/>
                <a:sym typeface="Twentieth Century"/>
              </a:rPr>
              <a:t> New </a:t>
            </a:r>
            <a:r>
              <a:rPr lang="es-ES_tradnl" sz="1200" b="0" i="0" u="none" strike="noStrike" cap="none" dirty="0" err="1">
                <a:solidFill>
                  <a:schemeClr val="dk1"/>
                </a:solidFill>
                <a:latin typeface="Twentieth Century"/>
                <a:ea typeface="Twentieth Century"/>
                <a:cs typeface="Twentieth Century"/>
                <a:sym typeface="Twentieth Century"/>
              </a:rPr>
              <a:t>Yorker</a:t>
            </a:r>
            <a:r>
              <a:rPr lang="es-ES_tradnl" sz="1200" b="0" i="0" u="none" strike="noStrike" cap="none" dirty="0">
                <a:solidFill>
                  <a:schemeClr val="dk1"/>
                </a:solidFill>
                <a:latin typeface="Twentieth Century"/>
                <a:ea typeface="Twentieth Century"/>
                <a:cs typeface="Twentieth Century"/>
                <a:sym typeface="Twentieth Century"/>
              </a:rPr>
              <a:t>’.</a:t>
            </a:r>
            <a:endParaRPr lang="es-ES_tradnl"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6" descr="A picture containing text, person, person&#10;&#10;Description automatically generated"/>
          <p:cNvPicPr preferRelativeResize="0"/>
          <p:nvPr/>
        </p:nvPicPr>
        <p:blipFill rotWithShape="1">
          <a:blip r:embed="rId3">
            <a:alphaModFix/>
          </a:blip>
          <a:srcRect/>
          <a:stretch/>
        </p:blipFill>
        <p:spPr>
          <a:xfrm>
            <a:off x="0" y="460976"/>
            <a:ext cx="12192000" cy="6858000"/>
          </a:xfrm>
          <a:prstGeom prst="rect">
            <a:avLst/>
          </a:prstGeom>
          <a:noFill/>
          <a:ln>
            <a:noFill/>
          </a:ln>
        </p:spPr>
      </p:pic>
      <p:sp>
        <p:nvSpPr>
          <p:cNvPr id="227" name="Google Shape;227;p16"/>
          <p:cNvSpPr/>
          <p:nvPr/>
        </p:nvSpPr>
        <p:spPr>
          <a:xfrm>
            <a:off x="805800" y="2564450"/>
            <a:ext cx="4563900" cy="399336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Pero por debajo hay siglos de explotación, racismo, abusos</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 y odio con discriminación en la economía, trabajos, vivienda, educación, salud.  Aparte de la Esclavitud, Negar el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racismo, Estereotipos y perfiles raciales,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Criminalización y encarcelamiento, Crímenes de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odio, Brutalidad Policiaca de la gente de color,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Ignorar tratados con los indígenas nativos,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Políticas antiinmigrantes, Dificultar el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derecho a votar, Complejo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del blanco salvador, Paternalismo</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 y patriarcado, Lenguaje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ofensivo y bromas </a:t>
            </a:r>
          </a:p>
          <a:p>
            <a:pPr marL="0" marR="0" lvl="0" indent="0" algn="ctr" rtl="0">
              <a:lnSpc>
                <a:spcPct val="150000"/>
              </a:lnSpc>
              <a:spcBef>
                <a:spcPts val="0"/>
              </a:spcBef>
              <a:spcAft>
                <a:spcPts val="0"/>
              </a:spcAft>
              <a:buClr>
                <a:srgbClr val="000000"/>
              </a:buClr>
              <a:buSzPts val="1300"/>
              <a:buFont typeface="Arial"/>
              <a:buNone/>
            </a:pPr>
            <a:r>
              <a:rPr lang="es-ES_tradnl" sz="1300" b="1" i="0" u="none" strike="noStrike" cap="none" dirty="0">
                <a:solidFill>
                  <a:schemeClr val="dk1"/>
                </a:solidFill>
                <a:latin typeface="Calibri"/>
                <a:ea typeface="Calibri"/>
                <a:cs typeface="Calibri"/>
                <a:sym typeface="Calibri"/>
              </a:rPr>
              <a:t>racistas</a:t>
            </a:r>
            <a:endParaRPr lang="es-ES_tradnl" sz="1500" b="0" i="0" u="none" strike="noStrike" cap="none" dirty="0">
              <a:solidFill>
                <a:srgbClr val="000000"/>
              </a:solidFill>
              <a:latin typeface="Arial"/>
              <a:ea typeface="Arial"/>
              <a:cs typeface="Arial"/>
              <a:sym typeface="Arial"/>
            </a:endParaRPr>
          </a:p>
        </p:txBody>
      </p:sp>
      <p:sp>
        <p:nvSpPr>
          <p:cNvPr id="228" name="Google Shape;228;p16"/>
          <p:cNvSpPr/>
          <p:nvPr/>
        </p:nvSpPr>
        <p:spPr>
          <a:xfrm>
            <a:off x="379050" y="802271"/>
            <a:ext cx="770965" cy="10593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9" name="Google Shape;229;p16"/>
          <p:cNvSpPr/>
          <p:nvPr/>
        </p:nvSpPr>
        <p:spPr>
          <a:xfrm>
            <a:off x="1845300" y="1367500"/>
            <a:ext cx="2750100" cy="105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Únicamente se ve KKK, </a:t>
            </a: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genocidio, linchamientos, crímenes de odio, pandemia del coronavirus y otros problemas </a:t>
            </a:r>
            <a:endParaRPr sz="1400" b="0" i="0" u="none" strike="noStrike" cap="none">
              <a:solidFill>
                <a:srgbClr val="000000"/>
              </a:solidFill>
              <a:latin typeface="Arial"/>
              <a:ea typeface="Arial"/>
              <a:cs typeface="Arial"/>
              <a:sym typeface="Arial"/>
            </a:endParaRPr>
          </a:p>
        </p:txBody>
      </p:sp>
      <p:sp>
        <p:nvSpPr>
          <p:cNvPr id="230" name="Google Shape;230;p16"/>
          <p:cNvSpPr/>
          <p:nvPr/>
        </p:nvSpPr>
        <p:spPr>
          <a:xfrm>
            <a:off x="10546552" y="4900096"/>
            <a:ext cx="1679295"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Análisis</a:t>
            </a:r>
            <a:r>
              <a:rPr lang="en-US" sz="1200" b="0" i="1" u="none" strike="noStrike" cap="none" dirty="0">
                <a:solidFill>
                  <a:schemeClr val="dk1"/>
                </a:solidFill>
                <a:latin typeface="Calibri"/>
                <a:ea typeface="Calibri"/>
                <a:cs typeface="Calibri"/>
                <a:sym typeface="Calibri"/>
              </a:rPr>
              <a:t> y testimonio de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W. Kamau Bel</a:t>
            </a:r>
            <a:endParaRPr sz="14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dirty="0">
                <a:solidFill>
                  <a:schemeClr val="dk1"/>
                </a:solidFill>
                <a:latin typeface="Calibri"/>
                <a:ea typeface="Calibri"/>
                <a:cs typeface="Calibri"/>
                <a:sym typeface="Calibri"/>
              </a:rPr>
              <a:t>CNN – The United Shades of America </a:t>
            </a:r>
            <a:endParaRPr sz="1200" b="0" i="0" u="none" strike="noStrike" cap="none" dirty="0">
              <a:solidFill>
                <a:schemeClr val="dk1"/>
              </a:solidFill>
              <a:latin typeface="Calibri"/>
              <a:ea typeface="Calibri"/>
              <a:cs typeface="Calibri"/>
              <a:sym typeface="Calibri"/>
            </a:endParaRPr>
          </a:p>
        </p:txBody>
      </p:sp>
      <p:sp>
        <p:nvSpPr>
          <p:cNvPr id="231" name="Google Shape;231;p16"/>
          <p:cNvSpPr txBox="1"/>
          <p:nvPr/>
        </p:nvSpPr>
        <p:spPr>
          <a:xfrm>
            <a:off x="0" y="20206"/>
            <a:ext cx="12192000" cy="538800"/>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Calibri"/>
                <a:ea typeface="Calibri"/>
                <a:cs typeface="Calibri"/>
                <a:sym typeface="Calibri"/>
              </a:rPr>
              <a:t>6. La supremacía blanca es un tempano de hielo (Iceberg)</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7" descr="A picture containing graphical user interface&#10;&#10;Description automatically generated"/>
          <p:cNvPicPr preferRelativeResize="0"/>
          <p:nvPr/>
        </p:nvPicPr>
        <p:blipFill rotWithShape="1">
          <a:blip r:embed="rId3">
            <a:alphaModFix/>
          </a:blip>
          <a:srcRect/>
          <a:stretch/>
        </p:blipFill>
        <p:spPr>
          <a:xfrm>
            <a:off x="0" y="247775"/>
            <a:ext cx="12336850" cy="6911249"/>
          </a:xfrm>
          <a:prstGeom prst="rect">
            <a:avLst/>
          </a:prstGeom>
          <a:noFill/>
          <a:ln>
            <a:noFill/>
          </a:ln>
        </p:spPr>
      </p:pic>
      <p:sp>
        <p:nvSpPr>
          <p:cNvPr id="238" name="Google Shape;238;p17"/>
          <p:cNvSpPr/>
          <p:nvPr/>
        </p:nvSpPr>
        <p:spPr>
          <a:xfrm>
            <a:off x="5003437" y="3299900"/>
            <a:ext cx="6917871"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La doctora Fields agregó en una entrevista, “Desearía que las personas dejaran de hablar sobre la supremacía blanca y el privilegio”. </a:t>
            </a:r>
            <a:r>
              <a:rPr lang="en-US" sz="1800" b="0" i="0" u="none" strike="noStrike" cap="none">
                <a:solidFill>
                  <a:schemeClr val="dk1"/>
                </a:solidFill>
                <a:latin typeface="Calibri"/>
                <a:ea typeface="Calibri"/>
                <a:cs typeface="Calibri"/>
                <a:sym typeface="Calibri"/>
              </a:rPr>
              <a:t>(Solamente)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Luego se refirió al Sermón de la Montaña y a la impotencia de las clases,  “Si crees que las personas blancas que trabajan son privilegiadas y responsables de todo tu dolor,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highlight>
                  <a:srgbClr val="000000"/>
                </a:highlight>
                <a:latin typeface="Calibri"/>
                <a:ea typeface="Calibri"/>
                <a:cs typeface="Calibri"/>
                <a:sym typeface="Calibri"/>
              </a:rPr>
              <a:t>cuéntame sobre cuándo los mansos heredarán la tierra”.</a:t>
            </a:r>
            <a:endParaRPr sz="1400" b="0" i="0" u="none" strike="noStrike" cap="none">
              <a:solidFill>
                <a:srgbClr val="000000"/>
              </a:solidFill>
              <a:latin typeface="Arial"/>
              <a:ea typeface="Arial"/>
              <a:cs typeface="Arial"/>
              <a:sym typeface="Arial"/>
            </a:endParaRPr>
          </a:p>
        </p:txBody>
      </p:sp>
      <p:sp>
        <p:nvSpPr>
          <p:cNvPr id="239" name="Google Shape;239;p17"/>
          <p:cNvSpPr txBox="1"/>
          <p:nvPr/>
        </p:nvSpPr>
        <p:spPr>
          <a:xfrm>
            <a:off x="14037" y="5911312"/>
            <a:ext cx="12192000" cy="954107"/>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Racismo y supremacía blanca van de la mano. Inventadas por el odio y el miedo.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No olvidemos solo hay una raza y esa es la Humana, sin importar nuestro color de piel</a:t>
            </a:r>
            <a:endParaRPr sz="2400" b="1" i="0" u="none" strike="noStrike" cap="none">
              <a:solidFill>
                <a:schemeClr val="lt1"/>
              </a:solidFill>
              <a:latin typeface="Calibri"/>
              <a:ea typeface="Calibri"/>
              <a:cs typeface="Calibri"/>
              <a:sym typeface="Calibri"/>
            </a:endParaRPr>
          </a:p>
        </p:txBody>
      </p:sp>
      <p:sp>
        <p:nvSpPr>
          <p:cNvPr id="240" name="Google Shape;240;p17"/>
          <p:cNvSpPr txBox="1"/>
          <p:nvPr/>
        </p:nvSpPr>
        <p:spPr>
          <a:xfrm>
            <a:off x="14036" y="96095"/>
            <a:ext cx="12177900" cy="554100"/>
          </a:xfrm>
          <a:prstGeom prst="rect">
            <a:avLst/>
          </a:prstGeom>
          <a:solidFill>
            <a:srgbClr val="A8CAD6"/>
          </a:solidFill>
          <a:ln>
            <a:noFill/>
          </a:ln>
        </p:spPr>
        <p:txBody>
          <a:bodyPr spcFirstLastPara="1" wrap="square" lIns="91425" tIns="45700" rIns="91425" bIns="45700" anchor="t" anchorCtr="0">
            <a:spAutoFit/>
          </a:bodyPr>
          <a:lstStyle/>
          <a:p>
            <a:pPr marL="914400" marR="0" lvl="2"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alibri"/>
                <a:ea typeface="Calibri"/>
                <a:cs typeface="Calibri"/>
                <a:sym typeface="Calibri"/>
              </a:rPr>
              <a:t>La supremacía blanca y la desigualdad socioeconómica y política</a:t>
            </a:r>
            <a:endParaRPr sz="1600" b="0" i="0" u="none" strike="noStrike" cap="none">
              <a:solidFill>
                <a:srgbClr val="000000"/>
              </a:solidFill>
              <a:latin typeface="Arial"/>
              <a:ea typeface="Arial"/>
              <a:cs typeface="Arial"/>
              <a:sym typeface="Arial"/>
            </a:endParaRPr>
          </a:p>
        </p:txBody>
      </p:sp>
      <p:sp>
        <p:nvSpPr>
          <p:cNvPr id="241" name="Google Shape;241;p17"/>
          <p:cNvSpPr/>
          <p:nvPr/>
        </p:nvSpPr>
        <p:spPr>
          <a:xfrm>
            <a:off x="5003436" y="899242"/>
            <a:ext cx="6796081"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Barbara Fields habla sobre la ILUSIÓN DE LA RAZA (Racecraft) y argumentan que </a:t>
            </a:r>
            <a:r>
              <a:rPr lang="en-US" sz="1800" b="1" i="1" u="none" strike="noStrike" cap="none">
                <a:solidFill>
                  <a:schemeClr val="dk1"/>
                </a:solidFill>
                <a:latin typeface="Calibri"/>
                <a:ea typeface="Calibri"/>
                <a:cs typeface="Calibri"/>
                <a:sym typeface="Calibri"/>
              </a:rPr>
              <a:t>para los supremacistas ”Ejercer poder sobre las personas negras permitió a la clase blanca más alta dominar también a las personas blancas de clases más bajas, al usar el racismo para dividirlas”.  (</a:t>
            </a:r>
            <a:r>
              <a:rPr lang="en-US" sz="1800" b="0" i="0" u="none" strike="noStrike" cap="none">
                <a:solidFill>
                  <a:schemeClr val="dk1"/>
                </a:solidFill>
                <a:latin typeface="Calibri"/>
                <a:ea typeface="Calibri"/>
                <a:cs typeface="Calibri"/>
                <a:sym typeface="Calibri"/>
              </a:rPr>
              <a:t>Citaba al historiador C. Vann Woodward)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“La verdadera pregunta era cuáles blancos debían ser supremos”, escribió Woodward.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highlight>
                  <a:srgbClr val="000000"/>
                </a:highlight>
                <a:latin typeface="Calibri"/>
                <a:ea typeface="Calibri"/>
                <a:cs typeface="Calibri"/>
                <a:sym typeface="Calibri"/>
              </a:rPr>
              <a:t>¿Qué opina usted? ¿Cuánto han cambiado las cosas?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p:nvPr/>
        </p:nvSpPr>
        <p:spPr>
          <a:xfrm>
            <a:off x="0" y="270736"/>
            <a:ext cx="12192000" cy="523220"/>
          </a:xfrm>
          <a:prstGeom prst="rect">
            <a:avLst/>
          </a:prstGeom>
          <a:solidFill>
            <a:srgbClr val="A8CAD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chemeClr val="lt1"/>
                </a:solidFill>
                <a:latin typeface="Calibri"/>
                <a:ea typeface="Calibri"/>
                <a:cs typeface="Calibri"/>
                <a:sym typeface="Calibri"/>
              </a:rPr>
              <a:t> 	 Agenda</a:t>
            </a:r>
            <a:endParaRPr sz="2800" b="1" i="1" u="none" strike="noStrike" cap="none">
              <a:solidFill>
                <a:schemeClr val="lt1"/>
              </a:solidFill>
              <a:latin typeface="Calibri"/>
              <a:ea typeface="Calibri"/>
              <a:cs typeface="Calibri"/>
              <a:sym typeface="Calibri"/>
            </a:endParaRPr>
          </a:p>
        </p:txBody>
      </p:sp>
      <p:sp>
        <p:nvSpPr>
          <p:cNvPr id="111" name="Google Shape;111;p2"/>
          <p:cNvSpPr txBox="1"/>
          <p:nvPr/>
        </p:nvSpPr>
        <p:spPr>
          <a:xfrm>
            <a:off x="519282" y="793956"/>
            <a:ext cx="1339834" cy="107721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1" u="none" strike="noStrike" cap="none">
              <a:solidFill>
                <a:schemeClr val="dk1"/>
              </a:solidFill>
              <a:latin typeface="Calibri"/>
              <a:ea typeface="Calibri"/>
              <a:cs typeface="Calibri"/>
              <a:sym typeface="Calibri"/>
            </a:endParaRPr>
          </a:p>
        </p:txBody>
      </p:sp>
      <p:sp>
        <p:nvSpPr>
          <p:cNvPr id="112" name="Google Shape;112;p2"/>
          <p:cNvSpPr txBox="1">
            <a:spLocks noGrp="1"/>
          </p:cNvSpPr>
          <p:nvPr>
            <p:ph type="body" idx="1"/>
          </p:nvPr>
        </p:nvSpPr>
        <p:spPr>
          <a:xfrm>
            <a:off x="651805" y="1240076"/>
            <a:ext cx="6895624" cy="5429695"/>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SzPts val="2000"/>
              <a:buNone/>
            </a:pPr>
            <a:r>
              <a:rPr lang="es-ES_tradnl" sz="2000" b="1" dirty="0">
                <a:latin typeface="Calibri"/>
                <a:ea typeface="Calibri"/>
                <a:cs typeface="Calibri"/>
                <a:sym typeface="Calibri"/>
              </a:rPr>
              <a:t>Bienvenida y Presentación</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Objetivos de aprendizaje</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Reconectémonos con la identidad racial y el racismo</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Video de ataque discriminativo</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¿Que es para ustedes la supremacía blanca?</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¿A quiénes beneficia y afecta la supremacía blanca?</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La supremacía blanca es un tempano de hielo (Iceberg)</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Signos y símbolos de la supremacía blanca</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Principales organizaciones de supremacía blanca en USA</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Supremacía blanca y la anti-inmigración </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Hagamos un plan de acción para protegernos</a:t>
            </a:r>
            <a:endParaRPr lang="es-ES_tradnl" dirty="0"/>
          </a:p>
          <a:p>
            <a:pPr marL="457200" lvl="0" indent="-457200" algn="l" rtl="0">
              <a:lnSpc>
                <a:spcPct val="90000"/>
              </a:lnSpc>
              <a:spcBef>
                <a:spcPts val="1400"/>
              </a:spcBef>
              <a:spcAft>
                <a:spcPts val="0"/>
              </a:spcAft>
              <a:buSzPts val="2000"/>
              <a:buFont typeface="Twentieth Century"/>
              <a:buAutoNum type="arabicPeriod"/>
            </a:pPr>
            <a:r>
              <a:rPr lang="es-ES_tradnl" sz="2000" b="1" dirty="0">
                <a:latin typeface="Calibri"/>
                <a:ea typeface="Calibri"/>
                <a:cs typeface="Calibri"/>
                <a:sym typeface="Calibri"/>
              </a:rPr>
              <a:t>Evaluación</a:t>
            </a:r>
            <a:endParaRPr lang="es-ES_tradnl" dirty="0"/>
          </a:p>
        </p:txBody>
      </p:sp>
      <p:grpSp>
        <p:nvGrpSpPr>
          <p:cNvPr id="113" name="Google Shape;113;p2"/>
          <p:cNvGrpSpPr/>
          <p:nvPr/>
        </p:nvGrpSpPr>
        <p:grpSpPr>
          <a:xfrm>
            <a:off x="7010400" y="1185796"/>
            <a:ext cx="5181600" cy="5483975"/>
            <a:chOff x="6974541" y="1185796"/>
            <a:chExt cx="5217459" cy="5483975"/>
          </a:xfrm>
        </p:grpSpPr>
        <p:pic>
          <p:nvPicPr>
            <p:cNvPr id="114" name="Google Shape;11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6974541" y="1185796"/>
              <a:ext cx="5217459" cy="5483975"/>
            </a:xfrm>
            <a:prstGeom prst="ellipse">
              <a:avLst/>
            </a:prstGeom>
            <a:noFill/>
            <a:ln>
              <a:noFill/>
            </a:ln>
          </p:spPr>
        </p:pic>
        <p:pic>
          <p:nvPicPr>
            <p:cNvPr id="115" name="Google Shape;11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7973973" y="1969477"/>
              <a:ext cx="1735876" cy="109214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8" descr="A picture containing text, clip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t="-4613"/>
          <a:stretch/>
        </p:blipFill>
        <p:spPr>
          <a:xfrm>
            <a:off x="0" y="247767"/>
            <a:ext cx="12192000" cy="6610233"/>
          </a:xfrm>
          <a:prstGeom prst="rect">
            <a:avLst/>
          </a:prstGeom>
          <a:noFill/>
          <a:ln>
            <a:noFill/>
          </a:ln>
        </p:spPr>
      </p:pic>
      <p:sp>
        <p:nvSpPr>
          <p:cNvPr id="248" name="Google Shape;248;p18"/>
          <p:cNvSpPr txBox="1"/>
          <p:nvPr/>
        </p:nvSpPr>
        <p:spPr>
          <a:xfrm>
            <a:off x="75" y="76200"/>
            <a:ext cx="12192000" cy="585000"/>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7. Signos y Símbolos de la supremacía blanca</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9" descr="Whiteboard&#10;&#10;Description automatically generated with low confidence"/>
          <p:cNvPicPr preferRelativeResize="0"/>
          <p:nvPr/>
        </p:nvPicPr>
        <p:blipFill rotWithShape="1">
          <a:blip r:embed="rId3">
            <a:alphaModFix/>
          </a:blip>
          <a:srcRect/>
          <a:stretch/>
        </p:blipFill>
        <p:spPr>
          <a:xfrm>
            <a:off x="-1" y="0"/>
            <a:ext cx="12192001" cy="6858000"/>
          </a:xfrm>
          <a:prstGeom prst="rect">
            <a:avLst/>
          </a:prstGeom>
          <a:noFill/>
          <a:ln>
            <a:noFill/>
          </a:ln>
        </p:spPr>
      </p:pic>
      <p:sp>
        <p:nvSpPr>
          <p:cNvPr id="254" name="Google Shape;254;p19"/>
          <p:cNvSpPr/>
          <p:nvPr/>
        </p:nvSpPr>
        <p:spPr>
          <a:xfrm>
            <a:off x="4823790" y="5473148"/>
            <a:ext cx="254441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Reconozcamos los Signos y Símbolos de la supremacía blanca</a:t>
            </a:r>
            <a:endParaRPr sz="1400" b="0" i="0" u="none" strike="noStrike" cap="none">
              <a:solidFill>
                <a:srgbClr val="000000"/>
              </a:solidFill>
              <a:latin typeface="Arial"/>
              <a:ea typeface="Arial"/>
              <a:cs typeface="Arial"/>
              <a:sym typeface="Arial"/>
            </a:endParaRPr>
          </a:p>
        </p:txBody>
      </p:sp>
      <p:sp>
        <p:nvSpPr>
          <p:cNvPr id="255" name="Google Shape;255;p19"/>
          <p:cNvSpPr/>
          <p:nvPr/>
        </p:nvSpPr>
        <p:spPr>
          <a:xfrm>
            <a:off x="10066625" y="5630662"/>
            <a:ext cx="19482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0000"/>
                </a:solidFill>
                <a:latin typeface="Comic Sans MS"/>
                <a:ea typeface="Comic Sans MS"/>
                <a:cs typeface="Comic Sans MS"/>
                <a:sym typeface="Comic Sans MS"/>
              </a:rPr>
              <a:t>WHITE POWER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omic Sans MS"/>
                <a:ea typeface="Comic Sans MS"/>
                <a:cs typeface="Comic Sans MS"/>
                <a:sym typeface="Comic Sans MS"/>
              </a:rPr>
              <a:t>PODER BLANCO</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0"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r="-409"/>
          <a:stretch/>
        </p:blipFill>
        <p:spPr>
          <a:xfrm>
            <a:off x="0" y="1"/>
            <a:ext cx="12242049" cy="6858000"/>
          </a:xfrm>
          <a:prstGeom prst="rect">
            <a:avLst/>
          </a:prstGeom>
          <a:noFill/>
          <a:ln>
            <a:noFill/>
          </a:ln>
        </p:spPr>
      </p:pic>
      <p:sp>
        <p:nvSpPr>
          <p:cNvPr id="262" name="Google Shape;262;p20"/>
          <p:cNvSpPr/>
          <p:nvPr/>
        </p:nvSpPr>
        <p:spPr>
          <a:xfrm>
            <a:off x="7765772" y="244854"/>
            <a:ext cx="4280453" cy="240065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1800" b="1" i="0" u="none" strike="noStrike" cap="none" dirty="0">
                <a:solidFill>
                  <a:schemeClr val="lt1"/>
                </a:solidFill>
                <a:latin typeface="Calibri"/>
                <a:ea typeface="Calibri"/>
                <a:cs typeface="Calibri"/>
                <a:sym typeface="Calibri"/>
              </a:rPr>
              <a:t>El FBI categorizó al grupo de los "Proud Boys” como extremista y con lazos hacia el </a:t>
            </a:r>
            <a:r>
              <a:rPr lang="es-ES_tradnl" sz="1800" b="1" dirty="0">
                <a:solidFill>
                  <a:schemeClr val="lt1"/>
                </a:solidFill>
                <a:latin typeface="Calibri"/>
                <a:ea typeface="Calibri"/>
                <a:cs typeface="Calibri"/>
                <a:sym typeface="Calibri"/>
              </a:rPr>
              <a:t>n</a:t>
            </a:r>
            <a:r>
              <a:rPr lang="es-ES_tradnl" sz="1800" b="1" i="0" u="none" strike="noStrike" cap="none" dirty="0">
                <a:solidFill>
                  <a:schemeClr val="lt1"/>
                </a:solidFill>
                <a:latin typeface="Calibri"/>
                <a:ea typeface="Calibri"/>
                <a:cs typeface="Calibri"/>
                <a:sym typeface="Calibri"/>
              </a:rPr>
              <a:t>acionalismo </a:t>
            </a:r>
            <a:r>
              <a:rPr lang="es-ES_tradnl" sz="1800" b="1" dirty="0">
                <a:solidFill>
                  <a:schemeClr val="lt1"/>
                </a:solidFill>
                <a:latin typeface="Calibri"/>
                <a:ea typeface="Calibri"/>
                <a:cs typeface="Calibri"/>
                <a:sym typeface="Calibri"/>
              </a:rPr>
              <a:t>b</a:t>
            </a:r>
            <a:r>
              <a:rPr lang="es-ES_tradnl" sz="1800" b="1" i="0" u="none" strike="noStrike" cap="none" dirty="0">
                <a:solidFill>
                  <a:schemeClr val="lt1"/>
                </a:solidFill>
                <a:latin typeface="Calibri"/>
                <a:ea typeface="Calibri"/>
                <a:cs typeface="Calibri"/>
                <a:sym typeface="Calibri"/>
              </a:rPr>
              <a:t>lanco.  El presidente nacional de "Proud Boys” Henry Tarrio, con seudónimo Enrique y se auto identifica como afrocubano,  insiste que no son un grupo de supremacía blanca. </a:t>
            </a:r>
            <a:endParaRPr lang="es-ES_tradnl"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ES_tradnl" sz="12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S_tradnl" sz="1200" b="1" i="0" u="none" strike="noStrike" cap="none" dirty="0">
                <a:solidFill>
                  <a:schemeClr val="lt1"/>
                </a:solidFill>
                <a:latin typeface="Calibri"/>
                <a:ea typeface="Calibri"/>
                <a:cs typeface="Calibri"/>
                <a:sym typeface="Calibri"/>
              </a:rPr>
              <a:t>(Marianie R. Staab) @</a:t>
            </a:r>
            <a:r>
              <a:rPr lang="es-ES_tradnl" sz="1200" b="1" i="0" u="none" strike="noStrike" cap="none" dirty="0" err="1">
                <a:solidFill>
                  <a:schemeClr val="lt1"/>
                </a:solidFill>
                <a:latin typeface="Calibri"/>
                <a:ea typeface="Calibri"/>
                <a:cs typeface="Calibri"/>
                <a:sym typeface="Calibri"/>
              </a:rPr>
              <a:t>GettyImages</a:t>
            </a:r>
            <a:r>
              <a:rPr lang="es-ES_tradnl" sz="1200" b="1" i="0" u="none" strike="noStrike" cap="none" dirty="0">
                <a:solidFill>
                  <a:schemeClr val="lt1"/>
                </a:solidFill>
                <a:latin typeface="Calibri"/>
                <a:ea typeface="Calibri"/>
                <a:cs typeface="Calibri"/>
                <a:sym typeface="Calibri"/>
              </a:rPr>
              <a:t>   FUENTE:  @USATODAY</a:t>
            </a:r>
            <a:endParaRPr lang="es-ES_tradnl"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p:nvPr/>
        </p:nvSpPr>
        <p:spPr>
          <a:xfrm>
            <a:off x="266847" y="86625"/>
            <a:ext cx="3166800" cy="19929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spAutoFit/>
          </a:bodyPr>
          <a:lstStyle/>
          <a:p>
            <a:pPr marL="0" marR="0" lvl="0" indent="0" algn="r" rtl="0">
              <a:lnSpc>
                <a:spcPct val="120000"/>
              </a:lnSpc>
              <a:spcBef>
                <a:spcPts val="0"/>
              </a:spcBef>
              <a:spcAft>
                <a:spcPts val="0"/>
              </a:spcAft>
              <a:buClr>
                <a:srgbClr val="000000"/>
              </a:buClr>
              <a:buSzPts val="1600"/>
              <a:buFont typeface="Arial"/>
              <a:buNone/>
            </a:pPr>
            <a:endParaRPr sz="1600" b="0" i="0" u="none" strike="noStrike" cap="none">
              <a:solidFill>
                <a:schemeClr val="dk1"/>
              </a:solidFill>
              <a:latin typeface="Arial Black"/>
              <a:ea typeface="Arial Black"/>
              <a:cs typeface="Arial Black"/>
              <a:sym typeface="Arial Black"/>
            </a:endParaRPr>
          </a:p>
          <a:p>
            <a:pPr marL="0" marR="0" lvl="0" indent="0" algn="r" rtl="0">
              <a:lnSpc>
                <a:spcPct val="120000"/>
              </a:lnSpc>
              <a:spcBef>
                <a:spcPts val="0"/>
              </a:spcBef>
              <a:spcAft>
                <a:spcPts val="0"/>
              </a:spcAft>
              <a:buClr>
                <a:srgbClr val="000000"/>
              </a:buClr>
              <a:buSzPts val="1600"/>
              <a:buFont typeface="Arial"/>
              <a:buNone/>
            </a:pPr>
            <a:endParaRPr sz="1600" b="0" i="0" u="none" strike="noStrike" cap="none">
              <a:solidFill>
                <a:schemeClr val="dk1"/>
              </a:solidFill>
              <a:latin typeface="Arial Black"/>
              <a:ea typeface="Arial Black"/>
              <a:cs typeface="Arial Black"/>
              <a:sym typeface="Arial Black"/>
            </a:endParaRPr>
          </a:p>
        </p:txBody>
      </p:sp>
      <p:pic>
        <p:nvPicPr>
          <p:cNvPr id="269" name="Google Shape;269;p21" descr="A picture containing text&#10;&#10;Description automatically generated"/>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70" name="Google Shape;270;p21"/>
          <p:cNvSpPr txBox="1"/>
          <p:nvPr/>
        </p:nvSpPr>
        <p:spPr>
          <a:xfrm>
            <a:off x="3302000" y="799300"/>
            <a:ext cx="8758200" cy="553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2200"/>
              <a:buFont typeface="Twentieth Century"/>
              <a:buNone/>
            </a:pPr>
            <a:r>
              <a:rPr lang="es-ES_tradnl" sz="2200" b="1" i="0" u="none" strike="noStrike" cap="none" dirty="0">
                <a:solidFill>
                  <a:schemeClr val="dk1"/>
                </a:solidFill>
                <a:latin typeface="Twentieth Century"/>
                <a:ea typeface="Twentieth Century"/>
                <a:cs typeface="Twentieth Century"/>
                <a:sym typeface="Twentieth Century"/>
              </a:rPr>
              <a:t>La supremacía</a:t>
            </a:r>
            <a:r>
              <a:rPr lang="es-ES_tradnl" sz="2200" b="1" dirty="0">
                <a:solidFill>
                  <a:schemeClr val="dk1"/>
                </a:solidFill>
                <a:latin typeface="Twentieth Century"/>
                <a:ea typeface="Twentieth Century"/>
                <a:cs typeface="Twentieth Century"/>
                <a:sym typeface="Twentieth Century"/>
              </a:rPr>
              <a:t> blanca está a la vuelta de la esquina</a:t>
            </a:r>
            <a:endParaRPr lang="es-ES_tradnl" sz="1400" b="0" i="0" u="none" strike="noStrike" cap="none" dirty="0">
              <a:solidFill>
                <a:srgbClr val="000000"/>
              </a:solidFill>
              <a:latin typeface="Arial"/>
              <a:ea typeface="Arial"/>
              <a:cs typeface="Arial"/>
              <a:sym typeface="Arial"/>
            </a:endParaRPr>
          </a:p>
        </p:txBody>
      </p:sp>
      <p:sp>
        <p:nvSpPr>
          <p:cNvPr id="271" name="Google Shape;271;p21"/>
          <p:cNvSpPr/>
          <p:nvPr/>
        </p:nvSpPr>
        <p:spPr>
          <a:xfrm>
            <a:off x="194373" y="5755945"/>
            <a:ext cx="3526545"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Vean mano de mujer en apoyo a Brett Michael Kavanaugh para Magistrado de la Corte Suprema de los Estados Unidos. Nominado por el presidente Donald Trump</a:t>
            </a:r>
            <a:endParaRPr sz="1400" b="0" i="0" u="none" strike="noStrike" cap="none">
              <a:solidFill>
                <a:srgbClr val="000000"/>
              </a:solidFill>
              <a:latin typeface="Arial"/>
              <a:ea typeface="Arial"/>
              <a:cs typeface="Arial"/>
              <a:sym typeface="Arial"/>
            </a:endParaRPr>
          </a:p>
        </p:txBody>
      </p:sp>
      <p:sp>
        <p:nvSpPr>
          <p:cNvPr id="272" name="Google Shape;272;p21"/>
          <p:cNvSpPr txBox="1"/>
          <p:nvPr/>
        </p:nvSpPr>
        <p:spPr>
          <a:xfrm>
            <a:off x="3720918" y="5939400"/>
            <a:ext cx="452120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Vean símbolo de los policías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 sus manos </a:t>
            </a:r>
            <a:endParaRPr sz="1400" b="0" i="0" u="none" strike="noStrike" cap="none">
              <a:solidFill>
                <a:srgbClr val="000000"/>
              </a:solidFill>
              <a:latin typeface="Arial"/>
              <a:ea typeface="Arial"/>
              <a:cs typeface="Arial"/>
              <a:sym typeface="Arial"/>
            </a:endParaRPr>
          </a:p>
        </p:txBody>
      </p:sp>
      <p:sp>
        <p:nvSpPr>
          <p:cNvPr id="273" name="Google Shape;273;p21"/>
          <p:cNvSpPr txBox="1"/>
          <p:nvPr/>
        </p:nvSpPr>
        <p:spPr>
          <a:xfrm>
            <a:off x="3428896" y="1352800"/>
            <a:ext cx="8631303"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ES_tradnl" sz="1600" b="1" u="none" strike="noStrike" cap="none" dirty="0">
                <a:solidFill>
                  <a:schemeClr val="dk1"/>
                </a:solidFill>
                <a:latin typeface="Calibri" panose="020F0502020204030204" pitchFamily="34" charset="0"/>
                <a:ea typeface="Calibri"/>
                <a:cs typeface="Calibri" panose="020F0502020204030204" pitchFamily="34" charset="0"/>
                <a:sym typeface="Calibri"/>
              </a:rPr>
              <a:t>Vean al rapero Kayne West y la mano de su amigo </a:t>
            </a:r>
            <a:r>
              <a:rPr lang="es-ES_tradnl" sz="1600" b="1"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rPr>
              <a:t>Lyor Cohen</a:t>
            </a:r>
            <a:r>
              <a:rPr lang="es-ES_tradnl" sz="1600" b="1" u="none" strike="noStrike" cap="none" dirty="0">
                <a:solidFill>
                  <a:schemeClr val="dk1"/>
                </a:solidFill>
                <a:latin typeface="Calibri" panose="020F0502020204030204" pitchFamily="34" charset="0"/>
                <a:ea typeface="Calibri"/>
                <a:cs typeface="Calibri" panose="020F0502020204030204" pitchFamily="34" charset="0"/>
                <a:sym typeface="Calibri"/>
              </a:rPr>
              <a:t>, ejecutivos de disqueras, </a:t>
            </a:r>
          </a:p>
          <a:p>
            <a:pPr marL="0" marR="0" lvl="0" indent="0" algn="ctr" rtl="0">
              <a:lnSpc>
                <a:spcPct val="100000"/>
              </a:lnSpc>
              <a:spcBef>
                <a:spcPts val="0"/>
              </a:spcBef>
              <a:spcAft>
                <a:spcPts val="0"/>
              </a:spcAft>
              <a:buClr>
                <a:srgbClr val="000000"/>
              </a:buClr>
              <a:buSzPts val="1600"/>
              <a:buFont typeface="Arial"/>
              <a:buNone/>
            </a:pPr>
            <a:r>
              <a:rPr lang="es-ES_tradnl" sz="1600" b="1" u="none" strike="noStrike" cap="none" dirty="0">
                <a:solidFill>
                  <a:schemeClr val="dk1"/>
                </a:solidFill>
                <a:latin typeface="Calibri" panose="020F0502020204030204" pitchFamily="34" charset="0"/>
                <a:ea typeface="Calibri"/>
                <a:cs typeface="Calibri" panose="020F0502020204030204" pitchFamily="34" charset="0"/>
                <a:sym typeface="Calibri"/>
              </a:rPr>
              <a:t>que dicen era el signo de OK.</a:t>
            </a:r>
            <a:endParaRPr lang="es-ES_tradnl" sz="1400" b="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74" name="Google Shape;274;p21"/>
          <p:cNvSpPr txBox="1"/>
          <p:nvPr/>
        </p:nvSpPr>
        <p:spPr>
          <a:xfrm>
            <a:off x="8494643" y="5847068"/>
            <a:ext cx="369735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(25/abril/2018) Kanye tuiteó, con gorra MAGA. Eso inquieta pues es el símbolo de supremacía blanca.</a:t>
            </a:r>
            <a:endParaRPr sz="1400" b="0" i="0" u="none" strike="noStrike" cap="none">
              <a:solidFill>
                <a:srgbClr val="000000"/>
              </a:solidFill>
              <a:latin typeface="Arial"/>
              <a:ea typeface="Arial"/>
              <a:cs typeface="Arial"/>
              <a:sym typeface="Arial"/>
            </a:endParaRPr>
          </a:p>
        </p:txBody>
      </p:sp>
      <p:sp>
        <p:nvSpPr>
          <p:cNvPr id="275" name="Google Shape;275;p21"/>
          <p:cNvSpPr txBox="1"/>
          <p:nvPr/>
        </p:nvSpPr>
        <p:spPr>
          <a:xfrm>
            <a:off x="2624675" y="86625"/>
            <a:ext cx="9567600" cy="585000"/>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¡Pongámonos Alertas!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2" descr="Diagram&#10;&#10;Description automatically generated with medium confidence"/>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82" name="Google Shape;282;p22"/>
          <p:cNvSpPr txBox="1"/>
          <p:nvPr/>
        </p:nvSpPr>
        <p:spPr>
          <a:xfrm>
            <a:off x="4386470" y="277216"/>
            <a:ext cx="7805530" cy="461665"/>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_tradnl" sz="2400" b="1" i="0" u="none" strike="noStrike" cap="none" dirty="0">
                <a:solidFill>
                  <a:schemeClr val="lt1"/>
                </a:solidFill>
                <a:latin typeface="Calibri"/>
                <a:ea typeface="Calibri"/>
                <a:cs typeface="Calibri"/>
                <a:sym typeface="Calibri"/>
              </a:rPr>
              <a:t>8. Supremacía blanca en USA: Organizada y Desorganizada </a:t>
            </a:r>
            <a:endParaRPr lang="es-ES_tradnl" sz="1400" b="0" i="0" u="none" strike="noStrike" cap="none" dirty="0">
              <a:solidFill>
                <a:srgbClr val="000000"/>
              </a:solidFill>
              <a:latin typeface="Arial"/>
              <a:ea typeface="Arial"/>
              <a:cs typeface="Arial"/>
              <a:sym typeface="Arial"/>
            </a:endParaRPr>
          </a:p>
        </p:txBody>
      </p:sp>
      <p:sp>
        <p:nvSpPr>
          <p:cNvPr id="283" name="Google Shape;283;p22"/>
          <p:cNvSpPr/>
          <p:nvPr/>
        </p:nvSpPr>
        <p:spPr>
          <a:xfrm>
            <a:off x="4558748" y="2613008"/>
            <a:ext cx="5009322" cy="39395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_tradnl" sz="2000" b="1" i="0" u="none" strike="noStrike" cap="none" dirty="0">
                <a:solidFill>
                  <a:srgbClr val="5EA4AF"/>
                </a:solidFill>
                <a:latin typeface="Calibri"/>
                <a:ea typeface="Calibri"/>
                <a:cs typeface="Calibri"/>
                <a:sym typeface="Calibri"/>
              </a:rPr>
              <a:t>1) Deben dominar sobre personas de otros orígenes o “razas”; </a:t>
            </a:r>
          </a:p>
          <a:p>
            <a:pPr marL="0" marR="0" lvl="0" indent="0" algn="l" rtl="0">
              <a:lnSpc>
                <a:spcPct val="100000"/>
              </a:lnSpc>
              <a:spcBef>
                <a:spcPts val="1200"/>
              </a:spcBef>
              <a:spcAft>
                <a:spcPts val="0"/>
              </a:spcAft>
              <a:buClr>
                <a:srgbClr val="000000"/>
              </a:buClr>
              <a:buSzPts val="2000"/>
              <a:buFont typeface="Arial"/>
              <a:buNone/>
            </a:pPr>
            <a:r>
              <a:rPr lang="es-ES_tradnl" sz="2000" b="1" i="0" u="none" strike="noStrike" cap="none" dirty="0">
                <a:solidFill>
                  <a:srgbClr val="5EA4AF"/>
                </a:solidFill>
                <a:latin typeface="Calibri"/>
                <a:ea typeface="Calibri"/>
                <a:cs typeface="Calibri"/>
                <a:sym typeface="Calibri"/>
              </a:rPr>
              <a:t>2) Deben vivir solos en una sociedad de “puros” blancos; </a:t>
            </a:r>
          </a:p>
          <a:p>
            <a:pPr marL="0" marR="0" lvl="0" indent="0" algn="l" rtl="0">
              <a:lnSpc>
                <a:spcPct val="100000"/>
              </a:lnSpc>
              <a:spcBef>
                <a:spcPts val="1200"/>
              </a:spcBef>
              <a:spcAft>
                <a:spcPts val="0"/>
              </a:spcAft>
              <a:buClr>
                <a:srgbClr val="000000"/>
              </a:buClr>
              <a:buSzPts val="2000"/>
              <a:buFont typeface="Arial"/>
              <a:buNone/>
            </a:pPr>
            <a:r>
              <a:rPr lang="es-ES_tradnl" sz="2000" b="1" i="0" u="none" strike="noStrike" cap="none" dirty="0">
                <a:solidFill>
                  <a:srgbClr val="5EA4AF"/>
                </a:solidFill>
                <a:latin typeface="Calibri"/>
                <a:ea typeface="Calibri"/>
                <a:cs typeface="Calibri"/>
                <a:sym typeface="Calibri"/>
              </a:rPr>
              <a:t>3) Tienen su propia “cultura” y es superior a las otras; </a:t>
            </a:r>
          </a:p>
          <a:p>
            <a:pPr marL="0" marR="0" lvl="0" indent="0" algn="l" rtl="0">
              <a:lnSpc>
                <a:spcPct val="100000"/>
              </a:lnSpc>
              <a:spcBef>
                <a:spcPts val="1200"/>
              </a:spcBef>
              <a:spcAft>
                <a:spcPts val="0"/>
              </a:spcAft>
              <a:buClr>
                <a:srgbClr val="000000"/>
              </a:buClr>
              <a:buSzPts val="2000"/>
              <a:buFont typeface="Arial"/>
              <a:buNone/>
            </a:pPr>
            <a:r>
              <a:rPr lang="es-ES_tradnl" sz="2000" b="1" i="0" u="none" strike="noStrike" cap="none" dirty="0">
                <a:solidFill>
                  <a:srgbClr val="5EA4AF"/>
                </a:solidFill>
                <a:latin typeface="Calibri"/>
                <a:ea typeface="Calibri"/>
                <a:cs typeface="Calibri"/>
                <a:sym typeface="Calibri"/>
              </a:rPr>
              <a:t>4) Son genéticamente superiores a las demás.</a:t>
            </a:r>
          </a:p>
          <a:p>
            <a:pPr marL="0" marR="0" lvl="0" indent="0" algn="l" rtl="0">
              <a:lnSpc>
                <a:spcPct val="100000"/>
              </a:lnSpc>
              <a:spcBef>
                <a:spcPts val="1200"/>
              </a:spcBef>
              <a:spcAft>
                <a:spcPts val="0"/>
              </a:spcAft>
              <a:buClr>
                <a:srgbClr val="000000"/>
              </a:buClr>
              <a:buSzPts val="2000"/>
              <a:buFont typeface="Arial"/>
              <a:buNone/>
            </a:pPr>
            <a:r>
              <a:rPr lang="es-ES_tradnl" sz="2000" b="1" i="0" u="none" strike="noStrike" cap="none" dirty="0">
                <a:solidFill>
                  <a:srgbClr val="5EA4AF"/>
                </a:solidFill>
                <a:latin typeface="Calibri"/>
                <a:ea typeface="Calibri"/>
                <a:cs typeface="Calibri"/>
                <a:sym typeface="Calibri"/>
              </a:rPr>
              <a:t>5) Superan a los judíos (raza con raíces parásitas y malvadas)</a:t>
            </a:r>
            <a:endParaRPr lang="es-ES_tradnl"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s-ES_tradnl" sz="2000" b="1" i="0" u="none" strike="noStrike" cap="none" dirty="0">
                <a:solidFill>
                  <a:srgbClr val="5EA4AF"/>
                </a:solidFill>
                <a:latin typeface="Calibri"/>
                <a:ea typeface="Calibri"/>
                <a:cs typeface="Calibri"/>
                <a:sym typeface="Calibri"/>
              </a:rPr>
              <a:t>6) Son antiinmigrantes por naturaleza.</a:t>
            </a:r>
          </a:p>
        </p:txBody>
      </p:sp>
      <p:sp>
        <p:nvSpPr>
          <p:cNvPr id="284" name="Google Shape;284;p22"/>
          <p:cNvSpPr/>
          <p:nvPr/>
        </p:nvSpPr>
        <p:spPr>
          <a:xfrm>
            <a:off x="4558748" y="1596262"/>
            <a:ext cx="544664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1800" b="1" i="0" u="none" strike="noStrike" cap="none" dirty="0">
                <a:solidFill>
                  <a:schemeClr val="dk1"/>
                </a:solidFill>
                <a:latin typeface="Calibri"/>
                <a:ea typeface="Calibri"/>
                <a:cs typeface="Calibri"/>
                <a:sym typeface="Calibri"/>
              </a:rPr>
              <a:t>Las principales creencias del odio, miedo, racismo y discriminación de los supremacistas blancos de cualquier lugar son que LOS BLANCOS: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3" descr="Diagram&#10;&#10;Description automatically generated"/>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291" name="Google Shape;291;p23"/>
          <p:cNvSpPr/>
          <p:nvPr/>
        </p:nvSpPr>
        <p:spPr>
          <a:xfrm>
            <a:off x="6096000" y="366623"/>
            <a:ext cx="4015408" cy="61247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Los grupos nacionalistas blancos defienden ideologías supremacistas blancas o separatistas blancas. Los grupos pueden ser enumerados en una variedad de otras categorías: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Ku Klux Klan,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neo-confederados,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neonazis,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cabezas rapadas racistas, 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muchos de identidad cristiana, que también podrían describirse con justicia como nacionalistas blancos.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4" descr="A picture containing application&#10;&#10;Description automatically generated"/>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97" name="Google Shape;297;p24"/>
          <p:cNvSpPr txBox="1"/>
          <p:nvPr/>
        </p:nvSpPr>
        <p:spPr>
          <a:xfrm>
            <a:off x="4916557" y="122565"/>
            <a:ext cx="7264946" cy="523220"/>
          </a:xfrm>
          <a:prstGeom prst="rect">
            <a:avLst/>
          </a:prstGeom>
          <a:gradFill>
            <a:gsLst>
              <a:gs pos="0">
                <a:srgbClr val="90B0AF"/>
              </a:gs>
              <a:gs pos="100000">
                <a:srgbClr val="A1CDCB"/>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9. Supremacía Blanca y anti-inmigración </a:t>
            </a:r>
            <a:endParaRPr sz="1400" b="0" i="0" u="none" strike="noStrike" cap="none">
              <a:solidFill>
                <a:srgbClr val="000000"/>
              </a:solidFill>
              <a:latin typeface="Arial"/>
              <a:ea typeface="Arial"/>
              <a:cs typeface="Arial"/>
              <a:sym typeface="Arial"/>
            </a:endParaRPr>
          </a:p>
        </p:txBody>
      </p:sp>
      <p:sp>
        <p:nvSpPr>
          <p:cNvPr id="298" name="Google Shape;298;p24"/>
          <p:cNvSpPr/>
          <p:nvPr/>
        </p:nvSpPr>
        <p:spPr>
          <a:xfrm>
            <a:off x="5208105" y="935736"/>
            <a:ext cx="6453808" cy="56323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medida que la crisis migratoria continúa creciendo en la frontera del sur, los grupos humanitarios enfrentan un acoso continuo de la extrema derecha que impulsa temas antiinmigrantes y antigubernamentales que difaman a los migrantes. La definen erróneamente como una “invasión”.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Estos ataques son: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Noticias y datos falsos sobre los migrantes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Conspiración por Internet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Grupos de odio y vigilancia de la frontera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Filmar a las personas y grupos de apoyo a los migrantes.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Grupos religiosos que siguen la teoría QAnon, de creencias racistas y caracterizó a los migrantes como “depredadores sexuales violentos, buscadores de cartel y mulas de droga”. Aparte que muchos son una aberración, pandilleros y LGBTQI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Y muchos de odio y temor que los blancos vayan a perder su superioridad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5" descr="A picture containing text&#10;&#10;Description automatically generated"/>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05" name="Google Shape;305;p25"/>
          <p:cNvSpPr txBox="1"/>
          <p:nvPr/>
        </p:nvSpPr>
        <p:spPr>
          <a:xfrm>
            <a:off x="315757" y="202949"/>
            <a:ext cx="9238288" cy="523220"/>
          </a:xfrm>
          <a:prstGeom prst="rect">
            <a:avLst/>
          </a:prstGeom>
          <a:gradFill>
            <a:gsLst>
              <a:gs pos="0">
                <a:srgbClr val="90B0AF"/>
              </a:gs>
              <a:gs pos="100000">
                <a:srgbClr val="A1CDCB"/>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Supremacía Blanca, crímenes de odio y comunidad jornalera</a:t>
            </a:r>
            <a:endParaRPr sz="1400" b="0" i="0" u="none" strike="noStrike" cap="none">
              <a:solidFill>
                <a:srgbClr val="000000"/>
              </a:solidFill>
              <a:latin typeface="Arial"/>
              <a:ea typeface="Arial"/>
              <a:cs typeface="Arial"/>
              <a:sym typeface="Arial"/>
            </a:endParaRPr>
          </a:p>
        </p:txBody>
      </p:sp>
      <p:sp>
        <p:nvSpPr>
          <p:cNvPr id="306" name="Google Shape;306;p25"/>
          <p:cNvSpPr/>
          <p:nvPr/>
        </p:nvSpPr>
        <p:spPr>
          <a:xfrm>
            <a:off x="315757" y="976924"/>
            <a:ext cx="8046365"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Un hombre de Long Island fue arrestado en una supuesta ola de crímenes de odio en la que atrajo a víctimas hispanas a lugares remotos antes de atacarlas, dijeron las autoridades: </a:t>
            </a:r>
            <a:endParaRPr sz="1400" b="0" i="0" u="none" strike="noStrike" cap="none">
              <a:solidFill>
                <a:srgbClr val="000000"/>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800"/>
              <a:buFont typeface="Arial"/>
              <a:buNone/>
            </a:pPr>
            <a:endParaRPr sz="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Christopher Cella, de 19 años, de Selden, contrato por primera vez a un hombre de 52 años cerca de La Placita, en Horseblock Road en Farmingville, dijeron los policías.  Llevó a su víctima a un sitio de construcción abandonado en Blue Point Road, donde lo atacó, según la policía. </a:t>
            </a:r>
            <a:endParaRPr sz="1400" b="0" i="0" u="none" strike="noStrike" cap="none">
              <a:solidFill>
                <a:srgbClr val="000000"/>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800"/>
              <a:buFont typeface="Arial"/>
              <a:buNone/>
            </a:pPr>
            <a:endParaRPr sz="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Luego, Cella supuestamente dejó el sitio de construcción y en un 7-Eleven en North Ocean Avenue en Farmingville, también recogió a otro hombre de 60 años.  Condujo a la víctima al complejo de condominios Blue Ridge en Granny Road en Medford, donde estranguló al hombre. La víctima pudo escapar de su atacante, dijo la policía.  </a:t>
            </a:r>
            <a:endParaRPr sz="1400" b="0" i="0" u="none" strike="noStrike" cap="none">
              <a:solidFill>
                <a:srgbClr val="000000"/>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800"/>
              <a:buFont typeface="Arial"/>
              <a:buNone/>
            </a:pPr>
            <a:endParaRPr sz="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Cella regresó al 7-Eleven el siguiente día. Ahí recogió a un hombre de 47 años e intentó llevarlo a un lugar desconocido.  Pero la víctima comenzó a sospechar y pudo salir disparada del vehículo, dijo la policía.</a:t>
            </a:r>
            <a:endParaRPr sz="1400" b="0" i="0" u="none" strike="noStrike" cap="none">
              <a:solidFill>
                <a:srgbClr val="000000"/>
              </a:solidFill>
              <a:latin typeface="Calibri"/>
              <a:ea typeface="Calibri"/>
              <a:cs typeface="Calibri"/>
              <a:sym typeface="Calibri"/>
            </a:endParaRPr>
          </a:p>
        </p:txBody>
      </p:sp>
      <p:sp>
        <p:nvSpPr>
          <p:cNvPr id="307" name="Google Shape;307;p25"/>
          <p:cNvSpPr/>
          <p:nvPr/>
        </p:nvSpPr>
        <p:spPr>
          <a:xfrm>
            <a:off x="1775790" y="5844327"/>
            <a:ext cx="5274367" cy="830997"/>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¿Han vivido una experiencia así 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conocen a alguien que le pasó)</a:t>
            </a:r>
            <a:endParaRPr sz="1400" b="0" i="0" u="none" strike="noStrike" cap="none">
              <a:solidFill>
                <a:srgbClr val="000000"/>
              </a:solidFill>
              <a:latin typeface="Arial"/>
              <a:ea typeface="Arial"/>
              <a:cs typeface="Arial"/>
              <a:sym typeface="Arial"/>
            </a:endParaRPr>
          </a:p>
        </p:txBody>
      </p:sp>
      <p:sp>
        <p:nvSpPr>
          <p:cNvPr id="308" name="Google Shape;308;p25"/>
          <p:cNvSpPr/>
          <p:nvPr/>
        </p:nvSpPr>
        <p:spPr>
          <a:xfrm>
            <a:off x="9223513" y="3111385"/>
            <a:ext cx="2835965" cy="3176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omic Sans MS"/>
                <a:ea typeface="Comic Sans MS"/>
                <a:cs typeface="Comic Sans MS"/>
                <a:sym typeface="Comic Sans MS"/>
              </a:rPr>
              <a:t>Christopher Cella</a:t>
            </a:r>
            <a:endParaRPr sz="1400" b="1"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6" descr="Diagram&#10;&#10;Description automatically generated with low confidence"/>
          <p:cNvPicPr preferRelativeResize="0"/>
          <p:nvPr/>
        </p:nvPicPr>
        <p:blipFill rotWithShape="1">
          <a:blip r:embed="rId3">
            <a:alphaModFix/>
          </a:blip>
          <a:srcRect/>
          <a:stretch/>
        </p:blipFill>
        <p:spPr>
          <a:xfrm>
            <a:off x="0" y="614062"/>
            <a:ext cx="12192000" cy="6243938"/>
          </a:xfrm>
          <a:prstGeom prst="rect">
            <a:avLst/>
          </a:prstGeom>
          <a:noFill/>
          <a:ln>
            <a:noFill/>
          </a:ln>
        </p:spPr>
      </p:pic>
      <p:sp>
        <p:nvSpPr>
          <p:cNvPr id="315" name="Google Shape;315;p26"/>
          <p:cNvSpPr txBox="1"/>
          <p:nvPr/>
        </p:nvSpPr>
        <p:spPr>
          <a:xfrm>
            <a:off x="0" y="90842"/>
            <a:ext cx="12192000" cy="492443"/>
          </a:xfrm>
          <a:prstGeom prst="rect">
            <a:avLst/>
          </a:prstGeom>
          <a:gradFill>
            <a:gsLst>
              <a:gs pos="0">
                <a:srgbClr val="90B0AF"/>
              </a:gs>
              <a:gs pos="100000">
                <a:srgbClr val="A1CDCB"/>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La agresión más reciente de la patrulla fronteriza ¿Serán supremacistas blancos?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7" descr="Text&#10;&#10;Description automatically generated with low confidence"/>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321" name="Google Shape;321;p27"/>
          <p:cNvSpPr txBox="1"/>
          <p:nvPr/>
        </p:nvSpPr>
        <p:spPr>
          <a:xfrm>
            <a:off x="5837779" y="1417484"/>
            <a:ext cx="5777948"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Calibri"/>
                <a:ea typeface="Calibri"/>
                <a:cs typeface="Calibri"/>
                <a:sym typeface="Calibri"/>
              </a:rPr>
              <a:t>Frente</a:t>
            </a:r>
            <a:r>
              <a:rPr lang="en-US" sz="1800" b="1" i="0" u="none" strike="noStrike" cap="none" dirty="0">
                <a:solidFill>
                  <a:schemeClr val="dk1"/>
                </a:solidFill>
                <a:latin typeface="Calibri"/>
                <a:ea typeface="Calibri"/>
                <a:cs typeface="Calibri"/>
                <a:sym typeface="Calibri"/>
              </a:rPr>
              <a:t> a los </a:t>
            </a:r>
            <a:r>
              <a:rPr lang="en-US" sz="1800" b="1" i="0" u="none" strike="noStrike" cap="none" dirty="0" err="1">
                <a:solidFill>
                  <a:schemeClr val="dk1"/>
                </a:solidFill>
                <a:latin typeface="Calibri"/>
                <a:ea typeface="Calibri"/>
                <a:cs typeface="Calibri"/>
                <a:sym typeface="Calibri"/>
              </a:rPr>
              <a:t>ataques</a:t>
            </a:r>
            <a:r>
              <a:rPr lang="en-US" sz="1800" b="1" i="0" u="none" strike="noStrike" cap="none" dirty="0">
                <a:solidFill>
                  <a:schemeClr val="dk1"/>
                </a:solidFill>
                <a:latin typeface="Calibri"/>
                <a:ea typeface="Calibri"/>
                <a:cs typeface="Calibri"/>
                <a:sym typeface="Calibri"/>
              </a:rPr>
              <a:t> de los </a:t>
            </a:r>
            <a:r>
              <a:rPr lang="en-US" sz="1800" b="1" i="0" u="none" strike="noStrike" cap="none" dirty="0" err="1">
                <a:solidFill>
                  <a:schemeClr val="dk1"/>
                </a:solidFill>
                <a:latin typeface="Calibri"/>
                <a:ea typeface="Calibri"/>
                <a:cs typeface="Calibri"/>
                <a:sym typeface="Calibri"/>
              </a:rPr>
              <a:t>Supremacistas</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Blancos</a:t>
            </a:r>
            <a:r>
              <a:rPr lang="en-US" sz="1800" b="1" i="0" u="none" strike="noStrike" cap="none" dirty="0">
                <a:solidFill>
                  <a:schemeClr val="dk1"/>
                </a:solidFill>
                <a:latin typeface="Calibri"/>
                <a:ea typeface="Calibri"/>
                <a:cs typeface="Calibri"/>
                <a:sym typeface="Calibri"/>
              </a:rPr>
              <a:t> la </a:t>
            </a:r>
            <a:r>
              <a:rPr lang="en-US" sz="1800" b="1" i="0" u="none" strike="noStrike" cap="none" dirty="0" err="1">
                <a:solidFill>
                  <a:schemeClr val="dk1"/>
                </a:solidFill>
                <a:latin typeface="Calibri"/>
                <a:ea typeface="Calibri"/>
                <a:cs typeface="Calibri"/>
                <a:sym typeface="Calibri"/>
              </a:rPr>
              <a:t>comunidad</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jornalera</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siempre</a:t>
            </a:r>
            <a:r>
              <a:rPr lang="en-US" sz="1800" b="1" i="0" u="none" strike="noStrike" cap="none" dirty="0">
                <a:solidFill>
                  <a:schemeClr val="dk1"/>
                </a:solidFill>
                <a:latin typeface="Calibri"/>
                <a:ea typeface="Calibri"/>
                <a:cs typeface="Calibri"/>
                <a:sym typeface="Calibri"/>
              </a:rPr>
              <a:t> ha </a:t>
            </a:r>
            <a:r>
              <a:rPr lang="en-US" sz="1800" b="1" i="0" u="none" strike="noStrike" cap="none" dirty="0" err="1">
                <a:solidFill>
                  <a:schemeClr val="dk1"/>
                </a:solidFill>
                <a:latin typeface="Calibri"/>
                <a:ea typeface="Calibri"/>
                <a:cs typeface="Calibri"/>
                <a:sym typeface="Calibri"/>
              </a:rPr>
              <a:t>tenido</a:t>
            </a:r>
            <a:r>
              <a:rPr lang="en-US" sz="1800" b="1" i="0" u="none" strike="noStrike" cap="none" dirty="0">
                <a:solidFill>
                  <a:schemeClr val="dk1"/>
                </a:solidFill>
                <a:latin typeface="Calibri"/>
                <a:ea typeface="Calibri"/>
                <a:cs typeface="Calibri"/>
                <a:sym typeface="Calibri"/>
              </a:rPr>
              <a:t> una </a:t>
            </a:r>
            <a:r>
              <a:rPr lang="en-US" sz="1800" b="1" i="0" u="none" strike="noStrike" cap="none" dirty="0" err="1">
                <a:solidFill>
                  <a:schemeClr val="dk1"/>
                </a:solidFill>
                <a:latin typeface="Calibri"/>
                <a:ea typeface="Calibri"/>
                <a:cs typeface="Calibri"/>
                <a:sym typeface="Calibri"/>
              </a:rPr>
              <a:t>respuesta</a:t>
            </a:r>
            <a:r>
              <a:rPr lang="en-US" sz="1800" b="1" i="0" u="none" strike="noStrike" cap="none" dirty="0">
                <a:solidFill>
                  <a:schemeClr val="dk1"/>
                </a:solidFill>
                <a:latin typeface="Calibri"/>
                <a:ea typeface="Calibri"/>
                <a:cs typeface="Calibri"/>
                <a:sym typeface="Calibri"/>
              </a:rPr>
              <a:t> de </a:t>
            </a:r>
            <a:r>
              <a:rPr lang="en-US" sz="1800" b="1" i="0" u="none" strike="noStrike" cap="none" dirty="0" err="1">
                <a:solidFill>
                  <a:schemeClr val="dk1"/>
                </a:solidFill>
                <a:latin typeface="Calibri"/>
                <a:ea typeface="Calibri"/>
                <a:cs typeface="Calibri"/>
                <a:sym typeface="Calibri"/>
              </a:rPr>
              <a:t>altura</a:t>
            </a:r>
            <a:r>
              <a:rPr lang="en-US" sz="1800" b="1" i="0" u="none" strike="noStrike" cap="none" dirty="0">
                <a:solidFill>
                  <a:schemeClr val="dk1"/>
                </a:solidFill>
                <a:latin typeface="Calibri"/>
                <a:ea typeface="Calibri"/>
                <a:cs typeface="Calibri"/>
                <a:sym typeface="Calibri"/>
              </a:rPr>
              <a:t> con </a:t>
            </a:r>
            <a:r>
              <a:rPr lang="en-US" sz="2000" b="1" i="0" u="none" strike="noStrike" cap="none" dirty="0" err="1">
                <a:solidFill>
                  <a:schemeClr val="dk1"/>
                </a:solidFill>
                <a:latin typeface="Calibri"/>
                <a:ea typeface="Calibri"/>
                <a:cs typeface="Calibri"/>
                <a:sym typeface="Calibri"/>
              </a:rPr>
              <a:t>Acciones</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Pacíficas</a:t>
            </a:r>
            <a:r>
              <a:rPr lang="en-US" sz="20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C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dirty="0" err="1">
                <a:solidFill>
                  <a:schemeClr val="dk1"/>
                </a:solidFill>
                <a:latin typeface="Calibri"/>
                <a:ea typeface="Calibri"/>
                <a:cs typeface="Calibri"/>
                <a:sym typeface="Calibri"/>
              </a:rPr>
              <a:t>Documentar</a:t>
            </a:r>
            <a:r>
              <a:rPr lang="en-US" sz="1800" b="1" i="0" u="none" strike="noStrike" cap="none" dirty="0">
                <a:solidFill>
                  <a:schemeClr val="dk1"/>
                </a:solidFill>
                <a:latin typeface="Calibri"/>
                <a:ea typeface="Calibri"/>
                <a:cs typeface="Calibri"/>
                <a:sym typeface="Calibri"/>
              </a:rPr>
              <a:t> y </a:t>
            </a:r>
            <a:r>
              <a:rPr lang="en-US" sz="1800" b="1" i="0" u="none" strike="noStrike" cap="none" dirty="0" err="1">
                <a:solidFill>
                  <a:schemeClr val="dk1"/>
                </a:solidFill>
                <a:latin typeface="Calibri"/>
                <a:ea typeface="Calibri"/>
                <a:cs typeface="Calibri"/>
                <a:sym typeface="Calibri"/>
              </a:rPr>
              <a:t>denunciar</a:t>
            </a:r>
            <a:r>
              <a:rPr lang="en-US" sz="1800" b="1" i="0" u="none" strike="noStrike" cap="none" dirty="0">
                <a:solidFill>
                  <a:schemeClr val="dk1"/>
                </a:solidFill>
                <a:latin typeface="Calibri"/>
                <a:ea typeface="Calibri"/>
                <a:cs typeface="Calibri"/>
                <a:sym typeface="Calibri"/>
              </a:rPr>
              <a:t> los </a:t>
            </a:r>
            <a:r>
              <a:rPr lang="en-US" sz="1800" b="1" i="0" u="none" strike="noStrike" cap="none" dirty="0" err="1">
                <a:solidFill>
                  <a:schemeClr val="dk1"/>
                </a:solidFill>
                <a:latin typeface="Calibri"/>
                <a:ea typeface="Calibri"/>
                <a:cs typeface="Calibri"/>
                <a:sym typeface="Calibri"/>
              </a:rPr>
              <a:t>ataques</a:t>
            </a:r>
            <a:r>
              <a:rPr lang="en-US" sz="1800" b="1" i="0" u="none" strike="noStrike" cap="none" dirty="0">
                <a:solidFill>
                  <a:schemeClr val="dk1"/>
                </a:solidFill>
                <a:latin typeface="Calibri"/>
                <a:ea typeface="Calibri"/>
                <a:cs typeface="Calibri"/>
                <a:sym typeface="Calibri"/>
              </a:rPr>
              <a:t> de </a:t>
            </a:r>
            <a:r>
              <a:rPr lang="en-US" sz="1800" b="1" i="0" u="none" strike="noStrike" cap="none" dirty="0" err="1">
                <a:solidFill>
                  <a:schemeClr val="dk1"/>
                </a:solidFill>
                <a:latin typeface="Calibri"/>
                <a:ea typeface="Calibri"/>
                <a:cs typeface="Calibri"/>
                <a:sym typeface="Calibri"/>
              </a:rPr>
              <a:t>odio</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dirty="0" err="1">
                <a:solidFill>
                  <a:schemeClr val="dk1"/>
                </a:solidFill>
                <a:latin typeface="Calibri"/>
                <a:ea typeface="Calibri"/>
                <a:cs typeface="Calibri"/>
                <a:sym typeface="Calibri"/>
              </a:rPr>
              <a:t>Hacer</a:t>
            </a:r>
            <a:r>
              <a:rPr lang="en-US" sz="1800" b="1" i="0" u="none" strike="noStrike" cap="none" dirty="0">
                <a:solidFill>
                  <a:schemeClr val="dk1"/>
                </a:solidFill>
                <a:latin typeface="Calibri"/>
                <a:ea typeface="Calibri"/>
                <a:cs typeface="Calibri"/>
                <a:sym typeface="Calibri"/>
              </a:rPr>
              <a:t> un </a:t>
            </a:r>
            <a:r>
              <a:rPr lang="en-US" sz="1800" b="1" i="0" u="none" strike="noStrike" cap="none" dirty="0" err="1">
                <a:solidFill>
                  <a:schemeClr val="dk1"/>
                </a:solidFill>
                <a:latin typeface="Calibri"/>
                <a:ea typeface="Calibri"/>
                <a:cs typeface="Calibri"/>
                <a:sym typeface="Calibri"/>
              </a:rPr>
              <a:t>reporte</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policial</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dirty="0" err="1">
                <a:solidFill>
                  <a:schemeClr val="dk1"/>
                </a:solidFill>
                <a:latin typeface="Calibri"/>
                <a:ea typeface="Calibri"/>
                <a:cs typeface="Calibri"/>
                <a:sym typeface="Calibri"/>
              </a:rPr>
              <a:t>Manténganse</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en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unidad</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en</a:t>
            </a:r>
            <a:r>
              <a:rPr lang="en-US" sz="1800" b="1" i="0" u="none" strike="noStrike" cap="none" dirty="0">
                <a:solidFill>
                  <a:schemeClr val="dk1"/>
                </a:solidFill>
                <a:latin typeface="Calibri"/>
                <a:ea typeface="Calibri"/>
                <a:cs typeface="Calibri"/>
                <a:sym typeface="Calibri"/>
              </a:rPr>
              <a:t> el </a:t>
            </a:r>
            <a:r>
              <a:rPr lang="en-US" sz="1800" b="1" i="0" u="none" strike="noStrike" cap="none" dirty="0" err="1">
                <a:solidFill>
                  <a:schemeClr val="dk1"/>
                </a:solidFill>
                <a:latin typeface="Calibri"/>
                <a:ea typeface="Calibri"/>
                <a:cs typeface="Calibri"/>
                <a:sym typeface="Calibri"/>
              </a:rPr>
              <a:t>centro</a:t>
            </a:r>
            <a:r>
              <a:rPr lang="en-US" sz="1800" b="1" i="0" u="none" strike="noStrike" cap="none" dirty="0">
                <a:solidFill>
                  <a:schemeClr val="dk1"/>
                </a:solidFill>
                <a:latin typeface="Calibri"/>
                <a:ea typeface="Calibri"/>
                <a:cs typeface="Calibri"/>
                <a:sym typeface="Calibri"/>
              </a:rPr>
              <a:t> o la </a:t>
            </a:r>
            <a:r>
              <a:rPr lang="en-US" sz="1800" b="1" i="0" u="none" strike="noStrike" cap="none" dirty="0" err="1">
                <a:solidFill>
                  <a:schemeClr val="dk1"/>
                </a:solidFill>
                <a:latin typeface="Calibri"/>
                <a:ea typeface="Calibri"/>
                <a:cs typeface="Calibri"/>
                <a:sym typeface="Calibri"/>
              </a:rPr>
              <a:t>esquina</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No </a:t>
            </a:r>
            <a:r>
              <a:rPr lang="en-US" sz="1800" b="1" i="0" u="none" strike="noStrike" cap="none" dirty="0" err="1">
                <a:solidFill>
                  <a:schemeClr val="dk1"/>
                </a:solidFill>
                <a:latin typeface="Calibri"/>
                <a:ea typeface="Calibri"/>
                <a:cs typeface="Calibri"/>
                <a:sym typeface="Calibri"/>
              </a:rPr>
              <a:t>han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respondido</a:t>
            </a:r>
            <a:r>
              <a:rPr lang="en-US" sz="1800" b="1" i="0" u="none" strike="noStrike" cap="none" dirty="0">
                <a:solidFill>
                  <a:schemeClr val="dk1"/>
                </a:solidFill>
                <a:latin typeface="Calibri"/>
                <a:ea typeface="Calibri"/>
                <a:cs typeface="Calibri"/>
                <a:sym typeface="Calibri"/>
              </a:rPr>
              <a:t> de </a:t>
            </a:r>
            <a:r>
              <a:rPr lang="en-US" sz="1800" b="1" i="0" u="none" strike="noStrike" cap="none" dirty="0" err="1">
                <a:solidFill>
                  <a:schemeClr val="dk1"/>
                </a:solidFill>
                <a:latin typeface="Calibri"/>
                <a:ea typeface="Calibri"/>
                <a:cs typeface="Calibri"/>
                <a:sym typeface="Calibri"/>
              </a:rPr>
              <a:t>manera</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agresiva</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ni</a:t>
            </a:r>
            <a:r>
              <a:rPr lang="en-US" sz="1800" b="1" i="0" u="none" strike="noStrike" cap="none" dirty="0">
                <a:solidFill>
                  <a:schemeClr val="dk1"/>
                </a:solidFill>
                <a:latin typeface="Calibri"/>
                <a:ea typeface="Calibri"/>
                <a:cs typeface="Calibri"/>
                <a:sym typeface="Calibri"/>
              </a:rPr>
              <a:t> con </a:t>
            </a:r>
            <a:r>
              <a:rPr lang="en-US" sz="1800" b="1" i="0" u="none" strike="noStrike" cap="none" dirty="0" err="1">
                <a:solidFill>
                  <a:schemeClr val="dk1"/>
                </a:solidFill>
                <a:latin typeface="Calibri"/>
                <a:ea typeface="Calibri"/>
                <a:cs typeface="Calibri"/>
                <a:sym typeface="Calibri"/>
              </a:rPr>
              <a:t>ataques</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físicos</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verbales</a:t>
            </a:r>
            <a:r>
              <a:rPr lang="en-US" sz="1800" b="1" i="0" u="none" strike="noStrike" cap="none" dirty="0">
                <a:solidFill>
                  <a:schemeClr val="dk1"/>
                </a:solidFill>
                <a:latin typeface="Calibri"/>
                <a:ea typeface="Calibri"/>
                <a:cs typeface="Calibri"/>
                <a:sym typeface="Calibri"/>
              </a:rPr>
              <a:t> y </a:t>
            </a:r>
            <a:r>
              <a:rPr lang="en-US" sz="1800" b="1" i="0" u="none" strike="noStrike" cap="none" dirty="0" err="1">
                <a:solidFill>
                  <a:schemeClr val="dk1"/>
                </a:solidFill>
                <a:latin typeface="Calibri"/>
                <a:ea typeface="Calibri"/>
                <a:cs typeface="Calibri"/>
                <a:sym typeface="Calibri"/>
              </a:rPr>
              <a:t>ni</a:t>
            </a:r>
            <a:r>
              <a:rPr lang="en-US" sz="1800" b="1" i="0" u="none" strike="noStrike" cap="none" dirty="0">
                <a:solidFill>
                  <a:schemeClr val="dk1"/>
                </a:solidFill>
                <a:latin typeface="Calibri"/>
                <a:ea typeface="Calibri"/>
                <a:cs typeface="Calibri"/>
                <a:sym typeface="Calibri"/>
              </a:rPr>
              <a:t> con </a:t>
            </a:r>
            <a:r>
              <a:rPr lang="en-US" sz="1800" b="1" i="0" u="none" strike="noStrike" cap="none" dirty="0" err="1">
                <a:solidFill>
                  <a:schemeClr val="dk1"/>
                </a:solidFill>
                <a:latin typeface="Calibri"/>
                <a:ea typeface="Calibri"/>
                <a:cs typeface="Calibri"/>
                <a:sym typeface="Calibri"/>
              </a:rPr>
              <a:t>señas</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ofensivas</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Han </a:t>
            </a:r>
            <a:r>
              <a:rPr lang="en-US" sz="1800" b="1" i="0" u="none" strike="noStrike" cap="none" dirty="0" err="1">
                <a:solidFill>
                  <a:schemeClr val="dk1"/>
                </a:solidFill>
                <a:latin typeface="Calibri"/>
                <a:ea typeface="Calibri"/>
                <a:cs typeface="Calibri"/>
                <a:sym typeface="Calibri"/>
              </a:rPr>
              <a:t>mantenido</a:t>
            </a:r>
            <a:r>
              <a:rPr lang="en-US" sz="1800" b="1" i="0" u="none" strike="noStrike" cap="none" dirty="0">
                <a:solidFill>
                  <a:schemeClr val="dk1"/>
                </a:solidFill>
                <a:latin typeface="Calibri"/>
                <a:ea typeface="Calibri"/>
                <a:cs typeface="Calibri"/>
                <a:sym typeface="Calibri"/>
              </a:rPr>
              <a:t> la </a:t>
            </a:r>
            <a:r>
              <a:rPr lang="en-US" sz="1800" b="1" i="0" u="none" strike="noStrike" cap="none" dirty="0" err="1">
                <a:solidFill>
                  <a:schemeClr val="dk1"/>
                </a:solidFill>
                <a:latin typeface="Calibri"/>
                <a:ea typeface="Calibri"/>
                <a:cs typeface="Calibri"/>
                <a:sym typeface="Calibri"/>
              </a:rPr>
              <a:t>calma</a:t>
            </a:r>
            <a:r>
              <a:rPr lang="en-US" sz="1800" b="1" i="0" u="none" strike="noStrike" cap="none" dirty="0">
                <a:solidFill>
                  <a:schemeClr val="dk1"/>
                </a:solidFill>
                <a:latin typeface="Calibri"/>
                <a:ea typeface="Calibri"/>
                <a:cs typeface="Calibri"/>
                <a:sym typeface="Calibri"/>
              </a:rPr>
              <a:t> y </a:t>
            </a:r>
            <a:r>
              <a:rPr lang="en-US" sz="1800" b="1" i="0" u="none" strike="noStrike" cap="none" dirty="0" err="1">
                <a:solidFill>
                  <a:schemeClr val="dk1"/>
                </a:solidFill>
                <a:latin typeface="Calibri"/>
                <a:ea typeface="Calibri"/>
                <a:cs typeface="Calibri"/>
                <a:sym typeface="Calibri"/>
              </a:rPr>
              <a:t>han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promovido</a:t>
            </a:r>
            <a:r>
              <a:rPr lang="en-US" sz="1800" b="1" i="0" u="none" strike="noStrike" cap="none" dirty="0">
                <a:solidFill>
                  <a:schemeClr val="dk1"/>
                </a:solidFill>
                <a:latin typeface="Calibri"/>
                <a:ea typeface="Calibri"/>
                <a:cs typeface="Calibri"/>
                <a:sym typeface="Calibri"/>
              </a:rPr>
              <a:t> el </a:t>
            </a:r>
            <a:r>
              <a:rPr lang="en-US" sz="1800" b="1" i="0" u="none" strike="noStrike" cap="none" dirty="0" err="1">
                <a:solidFill>
                  <a:schemeClr val="dk1"/>
                </a:solidFill>
                <a:latin typeface="Calibri"/>
                <a:ea typeface="Calibri"/>
                <a:cs typeface="Calibri"/>
                <a:sym typeface="Calibri"/>
              </a:rPr>
              <a:t>dialogo</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Han </a:t>
            </a:r>
            <a:r>
              <a:rPr lang="en-US" sz="1800" b="1" i="0" u="none" strike="noStrike" cap="none" dirty="0" err="1">
                <a:solidFill>
                  <a:schemeClr val="dk1"/>
                </a:solidFill>
                <a:latin typeface="Calibri"/>
                <a:ea typeface="Calibri"/>
                <a:cs typeface="Calibri"/>
                <a:sym typeface="Calibri"/>
              </a:rPr>
              <a:t>mantenido</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vigilancia</a:t>
            </a:r>
            <a:r>
              <a:rPr lang="en-US" sz="1800" b="1" i="0" u="none" strike="noStrike" cap="none" dirty="0">
                <a:solidFill>
                  <a:schemeClr val="dk1"/>
                </a:solidFill>
                <a:latin typeface="Calibri"/>
                <a:ea typeface="Calibri"/>
                <a:cs typeface="Calibri"/>
                <a:sym typeface="Calibri"/>
              </a:rPr>
              <a:t> de </a:t>
            </a:r>
            <a:r>
              <a:rPr lang="en-US" sz="1800" b="1" i="0" u="none" strike="noStrike" cap="none" dirty="0" err="1">
                <a:solidFill>
                  <a:schemeClr val="dk1"/>
                </a:solidFill>
                <a:latin typeface="Calibri"/>
                <a:ea typeface="Calibri"/>
                <a:cs typeface="Calibri"/>
                <a:sym typeface="Calibri"/>
              </a:rPr>
              <a:t>posibles</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ataques</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en</a:t>
            </a:r>
            <a:r>
              <a:rPr lang="en-US" sz="1800" b="1" i="0" u="none" strike="noStrike" cap="none" dirty="0">
                <a:solidFill>
                  <a:schemeClr val="dk1"/>
                </a:solidFill>
                <a:latin typeface="Calibri"/>
                <a:ea typeface="Calibri"/>
                <a:cs typeface="Calibri"/>
                <a:sym typeface="Calibri"/>
              </a:rPr>
              <a:t> sus </a:t>
            </a:r>
            <a:r>
              <a:rPr lang="en-US" sz="1800" b="1" i="0" u="none" strike="noStrike" cap="none" dirty="0" err="1">
                <a:solidFill>
                  <a:schemeClr val="dk1"/>
                </a:solidFill>
                <a:latin typeface="Calibri"/>
                <a:ea typeface="Calibri"/>
                <a:cs typeface="Calibri"/>
                <a:sym typeface="Calibri"/>
              </a:rPr>
              <a:t>esquinas</a:t>
            </a:r>
            <a:r>
              <a:rPr lang="en-US" sz="1800" b="1" i="0" u="none" strike="noStrike" cap="none" dirty="0">
                <a:solidFill>
                  <a:schemeClr val="dk1"/>
                </a:solidFill>
                <a:latin typeface="Calibri"/>
                <a:ea typeface="Calibri"/>
                <a:cs typeface="Calibri"/>
                <a:sym typeface="Calibri"/>
              </a:rPr>
              <a:t> y </a:t>
            </a:r>
            <a:r>
              <a:rPr lang="en-US" sz="1800" b="1" i="0" u="none" strike="noStrike" cap="none" dirty="0" err="1">
                <a:solidFill>
                  <a:schemeClr val="dk1"/>
                </a:solidFill>
                <a:latin typeface="Calibri"/>
                <a:ea typeface="Calibri"/>
                <a:cs typeface="Calibri"/>
                <a:sym typeface="Calibri"/>
              </a:rPr>
              <a:t>centros</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dirty="0" err="1">
                <a:solidFill>
                  <a:schemeClr val="dk1"/>
                </a:solidFill>
                <a:latin typeface="Calibri"/>
                <a:ea typeface="Calibri"/>
                <a:cs typeface="Calibri"/>
                <a:sym typeface="Calibri"/>
              </a:rPr>
              <a:t>Unirse</a:t>
            </a:r>
            <a:r>
              <a:rPr lang="en-US" sz="1800" b="1" i="0" u="none" strike="noStrike" cap="none" dirty="0">
                <a:solidFill>
                  <a:schemeClr val="dk1"/>
                </a:solidFill>
                <a:latin typeface="Calibri"/>
                <a:ea typeface="Calibri"/>
                <a:cs typeface="Calibri"/>
                <a:sym typeface="Calibri"/>
              </a:rPr>
              <a:t> a los </a:t>
            </a:r>
            <a:r>
              <a:rPr lang="en-US" sz="1800" b="1" i="0" u="none" strike="noStrike" cap="none" dirty="0" err="1">
                <a:solidFill>
                  <a:schemeClr val="dk1"/>
                </a:solidFill>
                <a:latin typeface="Calibri"/>
                <a:ea typeface="Calibri"/>
                <a:cs typeface="Calibri"/>
                <a:sym typeface="Calibri"/>
              </a:rPr>
              <a:t>movimientos</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sociales</a:t>
            </a:r>
            <a:r>
              <a:rPr lang="en-US" sz="1800" b="1" i="0" u="none" strike="noStrike" cap="none" dirty="0">
                <a:solidFill>
                  <a:schemeClr val="dk1"/>
                </a:solidFill>
                <a:latin typeface="Calibri"/>
                <a:ea typeface="Calibri"/>
                <a:cs typeface="Calibri"/>
                <a:sym typeface="Calibri"/>
              </a:rPr>
              <a:t> y </a:t>
            </a:r>
            <a:r>
              <a:rPr lang="en-US" sz="1800" b="1" i="0" u="none" strike="noStrike" cap="none" dirty="0" err="1">
                <a:solidFill>
                  <a:schemeClr val="dk1"/>
                </a:solidFill>
                <a:latin typeface="Calibri"/>
                <a:ea typeface="Calibri"/>
                <a:cs typeface="Calibri"/>
                <a:sym typeface="Calibri"/>
              </a:rPr>
              <a:t>organizaciones</a:t>
            </a:r>
            <a:r>
              <a:rPr lang="en-US" sz="1800" b="1" i="0" u="none" strike="noStrike" cap="none" dirty="0">
                <a:solidFill>
                  <a:schemeClr val="dk1"/>
                </a:solidFill>
                <a:latin typeface="Calibri"/>
                <a:ea typeface="Calibri"/>
                <a:cs typeface="Calibri"/>
                <a:sym typeface="Calibri"/>
              </a:rPr>
              <a:t> que </a:t>
            </a:r>
            <a:r>
              <a:rPr lang="en-US" sz="1800" b="1" i="0" u="none" strike="noStrike" cap="none" dirty="0" err="1">
                <a:solidFill>
                  <a:schemeClr val="dk1"/>
                </a:solidFill>
                <a:latin typeface="Calibri"/>
                <a:ea typeface="Calibri"/>
                <a:cs typeface="Calibri"/>
                <a:sym typeface="Calibri"/>
              </a:rPr>
              <a:t>luchan</a:t>
            </a:r>
            <a:r>
              <a:rPr lang="en-US" sz="1800" b="1" i="0" u="none" strike="noStrike" cap="none" dirty="0">
                <a:solidFill>
                  <a:schemeClr val="dk1"/>
                </a:solidFill>
                <a:latin typeface="Calibri"/>
                <a:ea typeface="Calibri"/>
                <a:cs typeface="Calibri"/>
                <a:sym typeface="Calibri"/>
              </a:rPr>
              <a:t> contra el </a:t>
            </a:r>
            <a:r>
              <a:rPr lang="en-US" sz="1800" b="1" i="0" u="none" strike="noStrike" cap="none" dirty="0" err="1">
                <a:solidFill>
                  <a:schemeClr val="dk1"/>
                </a:solidFill>
                <a:latin typeface="Calibri"/>
                <a:ea typeface="Calibri"/>
                <a:cs typeface="Calibri"/>
                <a:sym typeface="Calibri"/>
              </a:rPr>
              <a:t>racismo</a:t>
            </a:r>
            <a:r>
              <a:rPr lang="en-US" sz="1800" b="1" i="0" u="none" strike="noStrike" cap="none" dirty="0">
                <a:solidFill>
                  <a:schemeClr val="dk1"/>
                </a:solidFill>
                <a:latin typeface="Calibri"/>
                <a:ea typeface="Calibri"/>
                <a:cs typeface="Calibri"/>
                <a:sym typeface="Calibri"/>
              </a:rPr>
              <a:t> y la </a:t>
            </a:r>
            <a:r>
              <a:rPr lang="en-US" sz="1800" b="1" i="0" u="none" strike="noStrike" cap="none" dirty="0" err="1">
                <a:solidFill>
                  <a:schemeClr val="dk1"/>
                </a:solidFill>
                <a:latin typeface="Calibri"/>
                <a:ea typeface="Calibri"/>
                <a:cs typeface="Calibri"/>
                <a:sym typeface="Calibri"/>
              </a:rPr>
              <a:t>discriminación</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322" name="Google Shape;322;p27"/>
          <p:cNvSpPr txBox="1"/>
          <p:nvPr/>
        </p:nvSpPr>
        <p:spPr>
          <a:xfrm>
            <a:off x="4280452" y="293244"/>
            <a:ext cx="7911548" cy="830997"/>
          </a:xfrm>
          <a:prstGeom prst="rect">
            <a:avLst/>
          </a:prstGeom>
          <a:gradFill>
            <a:gsLst>
              <a:gs pos="0">
                <a:srgbClr val="90B0AF"/>
              </a:gs>
              <a:gs pos="100000">
                <a:srgbClr val="A1CDCB"/>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Luchemos como comunidad jornalera, pacíficamente,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frente a los ataques de ODIO de la Supremacía Blanca</a:t>
            </a:r>
            <a:endParaRPr sz="1400" b="0" i="0" u="none" strike="noStrike" cap="none">
              <a:solidFill>
                <a:srgbClr val="000000"/>
              </a:solidFill>
              <a:latin typeface="Arial"/>
              <a:ea typeface="Arial"/>
              <a:cs typeface="Arial"/>
              <a:sym typeface="Arial"/>
            </a:endParaRPr>
          </a:p>
        </p:txBody>
      </p:sp>
      <p:sp>
        <p:nvSpPr>
          <p:cNvPr id="323" name="Google Shape;323;p27"/>
          <p:cNvSpPr/>
          <p:nvPr/>
        </p:nvSpPr>
        <p:spPr>
          <a:xfrm>
            <a:off x="5639188" y="5645848"/>
            <a:ext cx="60960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wentieth Century"/>
                <a:ea typeface="Twentieth Century"/>
                <a:cs typeface="Twentieth Century"/>
                <a:sym typeface="Twentieth Century"/>
              </a:rPr>
              <a:t>¿Qué acciones y actividades podemos tomar para defendernos del odio?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p:nvPr/>
        </p:nvSpPr>
        <p:spPr>
          <a:xfrm>
            <a:off x="487537" y="766732"/>
            <a:ext cx="933049" cy="1200329"/>
          </a:xfrm>
          <a:custGeom>
            <a:avLst/>
            <a:gdLst/>
            <a:ahLst/>
            <a:cxnLst/>
            <a:rect l="l" t="t" r="r" b="b"/>
            <a:pathLst>
              <a:path w="933049" h="1200329" fill="none" extrusionOk="0">
                <a:moveTo>
                  <a:pt x="0" y="0"/>
                </a:moveTo>
                <a:cubicBezTo>
                  <a:pt x="89251" y="-49535"/>
                  <a:pt x="319566" y="8771"/>
                  <a:pt x="438533" y="0"/>
                </a:cubicBezTo>
                <a:cubicBezTo>
                  <a:pt x="557500" y="-8771"/>
                  <a:pt x="704155" y="24829"/>
                  <a:pt x="933049" y="0"/>
                </a:cubicBezTo>
                <a:cubicBezTo>
                  <a:pt x="934662" y="136318"/>
                  <a:pt x="908357" y="200548"/>
                  <a:pt x="933049" y="388106"/>
                </a:cubicBezTo>
                <a:cubicBezTo>
                  <a:pt x="957741" y="575664"/>
                  <a:pt x="909730" y="698535"/>
                  <a:pt x="933049" y="776213"/>
                </a:cubicBezTo>
                <a:cubicBezTo>
                  <a:pt x="956368" y="853891"/>
                  <a:pt x="931062" y="1068643"/>
                  <a:pt x="933049" y="1200329"/>
                </a:cubicBezTo>
                <a:cubicBezTo>
                  <a:pt x="744640" y="1209757"/>
                  <a:pt x="690411" y="1195344"/>
                  <a:pt x="494516" y="1200329"/>
                </a:cubicBezTo>
                <a:cubicBezTo>
                  <a:pt x="298621" y="1205314"/>
                  <a:pt x="155717" y="1162621"/>
                  <a:pt x="0" y="1200329"/>
                </a:cubicBezTo>
                <a:cubicBezTo>
                  <a:pt x="-23649" y="1039487"/>
                  <a:pt x="40664" y="888978"/>
                  <a:pt x="0" y="800219"/>
                </a:cubicBezTo>
                <a:cubicBezTo>
                  <a:pt x="-40664" y="711460"/>
                  <a:pt x="24958" y="520027"/>
                  <a:pt x="0" y="424116"/>
                </a:cubicBezTo>
                <a:cubicBezTo>
                  <a:pt x="-24958" y="328205"/>
                  <a:pt x="11099" y="156086"/>
                  <a:pt x="0" y="0"/>
                </a:cubicBezTo>
                <a:close/>
              </a:path>
              <a:path w="933049" h="1200329" extrusionOk="0">
                <a:moveTo>
                  <a:pt x="0" y="0"/>
                </a:moveTo>
                <a:cubicBezTo>
                  <a:pt x="129867" y="-41849"/>
                  <a:pt x="357374" y="45872"/>
                  <a:pt x="475855" y="0"/>
                </a:cubicBezTo>
                <a:cubicBezTo>
                  <a:pt x="594336" y="-45872"/>
                  <a:pt x="712999" y="16561"/>
                  <a:pt x="933049" y="0"/>
                </a:cubicBezTo>
                <a:cubicBezTo>
                  <a:pt x="973682" y="160154"/>
                  <a:pt x="923121" y="291923"/>
                  <a:pt x="933049" y="424116"/>
                </a:cubicBezTo>
                <a:cubicBezTo>
                  <a:pt x="942977" y="556309"/>
                  <a:pt x="901598" y="672459"/>
                  <a:pt x="933049" y="788216"/>
                </a:cubicBezTo>
                <a:cubicBezTo>
                  <a:pt x="964500" y="903973"/>
                  <a:pt x="931652" y="1081963"/>
                  <a:pt x="933049" y="1200329"/>
                </a:cubicBezTo>
                <a:cubicBezTo>
                  <a:pt x="839527" y="1252285"/>
                  <a:pt x="584193" y="1148975"/>
                  <a:pt x="466525" y="1200329"/>
                </a:cubicBezTo>
                <a:cubicBezTo>
                  <a:pt x="348857" y="1251683"/>
                  <a:pt x="106546" y="1178245"/>
                  <a:pt x="0" y="1200329"/>
                </a:cubicBezTo>
                <a:cubicBezTo>
                  <a:pt x="-26713" y="1118446"/>
                  <a:pt x="16293" y="956778"/>
                  <a:pt x="0" y="800219"/>
                </a:cubicBezTo>
                <a:cubicBezTo>
                  <a:pt x="-16293" y="643660"/>
                  <a:pt x="30230" y="522426"/>
                  <a:pt x="0" y="376103"/>
                </a:cubicBezTo>
                <a:cubicBezTo>
                  <a:pt x="-30230" y="229780"/>
                  <a:pt x="44405" y="119204"/>
                  <a:pt x="0" y="0"/>
                </a:cubicBezTo>
                <a:close/>
              </a:path>
            </a:pathLst>
          </a:cu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9437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9437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9437FF"/>
              </a:solidFill>
              <a:latin typeface="Calibri"/>
              <a:ea typeface="Calibri"/>
              <a:cs typeface="Calibri"/>
              <a:sym typeface="Calibri"/>
            </a:endParaRPr>
          </a:p>
        </p:txBody>
      </p:sp>
      <p:sp>
        <p:nvSpPr>
          <p:cNvPr id="122" name="Google Shape;122;p3"/>
          <p:cNvSpPr txBox="1"/>
          <p:nvPr/>
        </p:nvSpPr>
        <p:spPr>
          <a:xfrm>
            <a:off x="4829594" y="1811176"/>
            <a:ext cx="6874869" cy="42473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Twentieth Century"/>
              <a:buAutoNum type="arabicPeriod"/>
            </a:pPr>
            <a:r>
              <a:rPr lang="es-ES_tradnl" sz="2400" b="1" u="none" strike="noStrike" cap="none" dirty="0">
                <a:solidFill>
                  <a:schemeClr val="dk1"/>
                </a:solidFill>
                <a:latin typeface="Calibri" panose="020F0502020204030204" pitchFamily="34" charset="0"/>
                <a:ea typeface="Calibri"/>
                <a:cs typeface="Calibri" panose="020F0502020204030204" pitchFamily="34" charset="0"/>
                <a:sym typeface="Calibri"/>
              </a:rPr>
              <a:t>Reconocer las acciones y prácticas racistas y discriminativas de la supremacía blanca en los Estados Unidos.</a:t>
            </a:r>
            <a:endParaRPr lang="es-ES_tradnl" b="1" dirty="0">
              <a:latin typeface="Calibri" panose="020F0502020204030204" pitchFamily="34" charset="0"/>
              <a:cs typeface="Calibri" panose="020F0502020204030204" pitchFamily="34" charset="0"/>
            </a:endParaRPr>
          </a:p>
          <a:p>
            <a:pPr marL="342900" marR="0" lvl="0" indent="-342900" algn="l" rtl="0">
              <a:lnSpc>
                <a:spcPct val="100000"/>
              </a:lnSpc>
              <a:spcBef>
                <a:spcPts val="2400"/>
              </a:spcBef>
              <a:spcAft>
                <a:spcPts val="0"/>
              </a:spcAft>
              <a:buClr>
                <a:schemeClr val="dk1"/>
              </a:buClr>
              <a:buSzPts val="2400"/>
              <a:buFont typeface="Twentieth Century"/>
              <a:buAutoNum type="arabicPeriod"/>
            </a:pPr>
            <a:r>
              <a:rPr lang="es-ES_tradnl" sz="2400" b="1" u="none" strike="noStrike" cap="none" dirty="0">
                <a:solidFill>
                  <a:schemeClr val="dk1"/>
                </a:solidFill>
                <a:latin typeface="Calibri" panose="020F0502020204030204" pitchFamily="34" charset="0"/>
                <a:ea typeface="Calibri"/>
                <a:cs typeface="Calibri" panose="020F0502020204030204" pitchFamily="34" charset="0"/>
                <a:sym typeface="Calibri"/>
              </a:rPr>
              <a:t>Reflexionar las maneras de cómo la supremacía blanca afecta a comunidad trabajadora y en particular a la jornalera.  </a:t>
            </a:r>
            <a:endParaRPr lang="es-ES_tradnl" b="1" dirty="0">
              <a:latin typeface="Calibri" panose="020F0502020204030204" pitchFamily="34" charset="0"/>
              <a:cs typeface="Calibri" panose="020F0502020204030204" pitchFamily="34" charset="0"/>
            </a:endParaRPr>
          </a:p>
          <a:p>
            <a:pPr marL="342900" marR="0" lvl="0" indent="-342900" algn="l" rtl="0">
              <a:lnSpc>
                <a:spcPct val="100000"/>
              </a:lnSpc>
              <a:spcBef>
                <a:spcPts val="1200"/>
              </a:spcBef>
              <a:spcAft>
                <a:spcPts val="0"/>
              </a:spcAft>
              <a:buClr>
                <a:schemeClr val="dk1"/>
              </a:buClr>
              <a:buSzPts val="2400"/>
              <a:buFont typeface="Twentieth Century"/>
              <a:buAutoNum type="arabicPeriod"/>
            </a:pPr>
            <a:r>
              <a:rPr lang="es-ES_tradnl" sz="2400" b="1" u="none" strike="noStrike" cap="none" dirty="0">
                <a:solidFill>
                  <a:schemeClr val="dk1"/>
                </a:solidFill>
                <a:latin typeface="Calibri" panose="020F0502020204030204" pitchFamily="34" charset="0"/>
                <a:ea typeface="Calibri"/>
                <a:cs typeface="Calibri" panose="020F0502020204030204" pitchFamily="34" charset="0"/>
                <a:sym typeface="Calibri"/>
              </a:rPr>
              <a:t>Identificar en grupo cuáles son las mejores maneras para el manejo y superación de los ataques y acciones de odio de los supremacistas blancos</a:t>
            </a:r>
            <a:r>
              <a:rPr lang="es-ES_tradnl" sz="2400" b="1" dirty="0">
                <a:solidFill>
                  <a:schemeClr val="dk1"/>
                </a:solidFill>
                <a:latin typeface="Calibri" panose="020F0502020204030204" pitchFamily="34" charset="0"/>
                <a:ea typeface="Calibri"/>
                <a:cs typeface="Calibri" panose="020F0502020204030204" pitchFamily="34" charset="0"/>
                <a:sym typeface="Calibri"/>
              </a:rPr>
              <a:t>.</a:t>
            </a:r>
            <a:endParaRPr lang="es-ES_tradnl" sz="1400" b="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23" name="Google Shape;123;p3"/>
          <p:cNvSpPr txBox="1"/>
          <p:nvPr/>
        </p:nvSpPr>
        <p:spPr>
          <a:xfrm>
            <a:off x="0" y="608292"/>
            <a:ext cx="12190199" cy="523220"/>
          </a:xfrm>
          <a:prstGeom prst="rect">
            <a:avLst/>
          </a:prstGeom>
          <a:solidFill>
            <a:srgbClr val="A8CAD6"/>
          </a:solidFill>
          <a:ln>
            <a:noFill/>
          </a:ln>
        </p:spPr>
        <p:txBody>
          <a:bodyPr spcFirstLastPara="1" wrap="square" lIns="91425" tIns="45700" rIns="91425" bIns="45700" anchor="t" anchorCtr="0">
            <a:spAutoFit/>
          </a:bodyPr>
          <a:lstStyle/>
          <a:p>
            <a:pPr marL="914400" marR="0" lvl="1" indent="-457200" algn="l" rtl="0">
              <a:lnSpc>
                <a:spcPct val="100000"/>
              </a:lnSpc>
              <a:spcBef>
                <a:spcPts val="0"/>
              </a:spcBef>
              <a:spcAft>
                <a:spcPts val="0"/>
              </a:spcAft>
              <a:buClr>
                <a:schemeClr val="lt1"/>
              </a:buClr>
              <a:buSzPts val="2800"/>
              <a:buFont typeface="Twentieth Century"/>
              <a:buAutoNum type="arabicPeriod"/>
            </a:pPr>
            <a:r>
              <a:rPr lang="en-US" sz="2800" b="1" i="1" u="none" strike="noStrike" cap="none">
                <a:solidFill>
                  <a:schemeClr val="lt1"/>
                </a:solidFill>
                <a:latin typeface="Calibri"/>
                <a:ea typeface="Calibri"/>
                <a:cs typeface="Calibri"/>
                <a:sym typeface="Calibri"/>
              </a:rPr>
              <a:t>Objetivos de aprendizaje</a:t>
            </a: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778669" y="2295689"/>
            <a:ext cx="3164681" cy="2455596"/>
          </a:xfrm>
          <a:custGeom>
            <a:avLst/>
            <a:gdLst/>
            <a:ahLst/>
            <a:cxnLst/>
            <a:rect l="l" t="t" r="r" b="b"/>
            <a:pathLst>
              <a:path w="3164681" h="2455596" extrusionOk="0">
                <a:moveTo>
                  <a:pt x="7144" y="1926267"/>
                </a:moveTo>
                <a:cubicBezTo>
                  <a:pt x="4763" y="1938173"/>
                  <a:pt x="0" y="1949844"/>
                  <a:pt x="0" y="1961986"/>
                </a:cubicBezTo>
                <a:cubicBezTo>
                  <a:pt x="0" y="1991486"/>
                  <a:pt x="10115" y="2027695"/>
                  <a:pt x="21431" y="2054855"/>
                </a:cubicBezTo>
                <a:cubicBezTo>
                  <a:pt x="27575" y="2069600"/>
                  <a:pt x="33702" y="2084631"/>
                  <a:pt x="42862" y="2097717"/>
                </a:cubicBezTo>
                <a:cubicBezTo>
                  <a:pt x="50587" y="2108752"/>
                  <a:pt x="61912" y="2116767"/>
                  <a:pt x="71437" y="2126292"/>
                </a:cubicBezTo>
                <a:cubicBezTo>
                  <a:pt x="73818" y="2138198"/>
                  <a:pt x="72015" y="2151797"/>
                  <a:pt x="78581" y="2162011"/>
                </a:cubicBezTo>
                <a:cubicBezTo>
                  <a:pt x="121964" y="2229496"/>
                  <a:pt x="153578" y="2230310"/>
                  <a:pt x="207169" y="2290599"/>
                </a:cubicBezTo>
                <a:cubicBezTo>
                  <a:pt x="224281" y="2309850"/>
                  <a:pt x="233657" y="2335010"/>
                  <a:pt x="250031" y="2354892"/>
                </a:cubicBezTo>
                <a:cubicBezTo>
                  <a:pt x="267157" y="2375688"/>
                  <a:pt x="288131" y="2392992"/>
                  <a:pt x="307181" y="2412042"/>
                </a:cubicBezTo>
                <a:cubicBezTo>
                  <a:pt x="316706" y="2421567"/>
                  <a:pt x="323249" y="2435614"/>
                  <a:pt x="335756" y="2440617"/>
                </a:cubicBezTo>
                <a:lnTo>
                  <a:pt x="371475" y="2454905"/>
                </a:lnTo>
                <a:cubicBezTo>
                  <a:pt x="452437" y="2452524"/>
                  <a:pt x="534529" y="2461447"/>
                  <a:pt x="614362" y="2447761"/>
                </a:cubicBezTo>
                <a:cubicBezTo>
                  <a:pt x="626330" y="2445709"/>
                  <a:pt x="617666" y="2423561"/>
                  <a:pt x="621506" y="2412042"/>
                </a:cubicBezTo>
                <a:cubicBezTo>
                  <a:pt x="626630" y="2396671"/>
                  <a:pt x="650359" y="2359192"/>
                  <a:pt x="657225" y="2347749"/>
                </a:cubicBezTo>
                <a:cubicBezTo>
                  <a:pt x="695645" y="2174854"/>
                  <a:pt x="640492" y="2441189"/>
                  <a:pt x="678656" y="2097717"/>
                </a:cubicBezTo>
                <a:cubicBezTo>
                  <a:pt x="681401" y="2073008"/>
                  <a:pt x="692943" y="2050092"/>
                  <a:pt x="700087" y="2026280"/>
                </a:cubicBezTo>
                <a:cubicBezTo>
                  <a:pt x="716554" y="1801237"/>
                  <a:pt x="700714" y="1760152"/>
                  <a:pt x="764381" y="1576224"/>
                </a:cubicBezTo>
                <a:cubicBezTo>
                  <a:pt x="768276" y="1564973"/>
                  <a:pt x="778668" y="1557174"/>
                  <a:pt x="785812" y="1547649"/>
                </a:cubicBezTo>
                <a:cubicBezTo>
                  <a:pt x="791408" y="1526383"/>
                  <a:pt x="834159" y="1378157"/>
                  <a:pt x="835819" y="1333336"/>
                </a:cubicBezTo>
                <a:cubicBezTo>
                  <a:pt x="837726" y="1281858"/>
                  <a:pt x="828256" y="1215685"/>
                  <a:pt x="821531" y="1161886"/>
                </a:cubicBezTo>
                <a:cubicBezTo>
                  <a:pt x="826294" y="1130930"/>
                  <a:pt x="828223" y="1099402"/>
                  <a:pt x="835819" y="1069017"/>
                </a:cubicBezTo>
                <a:cubicBezTo>
                  <a:pt x="837901" y="1060688"/>
                  <a:pt x="845116" y="1054572"/>
                  <a:pt x="850106" y="1047586"/>
                </a:cubicBezTo>
                <a:cubicBezTo>
                  <a:pt x="857026" y="1037897"/>
                  <a:pt x="864617" y="1028699"/>
                  <a:pt x="871537" y="1019011"/>
                </a:cubicBezTo>
                <a:cubicBezTo>
                  <a:pt x="876527" y="1012025"/>
                  <a:pt x="881565" y="1005035"/>
                  <a:pt x="885825" y="997580"/>
                </a:cubicBezTo>
                <a:cubicBezTo>
                  <a:pt x="895780" y="980158"/>
                  <a:pt x="908279" y="951650"/>
                  <a:pt x="914400" y="933286"/>
                </a:cubicBezTo>
                <a:cubicBezTo>
                  <a:pt x="919882" y="916840"/>
                  <a:pt x="923706" y="899885"/>
                  <a:pt x="928687" y="883280"/>
                </a:cubicBezTo>
                <a:cubicBezTo>
                  <a:pt x="930851" y="876067"/>
                  <a:pt x="932261" y="868479"/>
                  <a:pt x="935831" y="861849"/>
                </a:cubicBezTo>
                <a:cubicBezTo>
                  <a:pt x="948997" y="837398"/>
                  <a:pt x="964614" y="814347"/>
                  <a:pt x="978694" y="790411"/>
                </a:cubicBezTo>
                <a:cubicBezTo>
                  <a:pt x="988428" y="773863"/>
                  <a:pt x="993694" y="753980"/>
                  <a:pt x="1007269" y="740405"/>
                </a:cubicBezTo>
                <a:lnTo>
                  <a:pt x="1078706" y="668967"/>
                </a:lnTo>
                <a:cubicBezTo>
                  <a:pt x="1090612" y="657061"/>
                  <a:pt x="1104841" y="647093"/>
                  <a:pt x="1114425" y="633249"/>
                </a:cubicBezTo>
                <a:cubicBezTo>
                  <a:pt x="1135856" y="602293"/>
                  <a:pt x="1158658" y="572242"/>
                  <a:pt x="1178719" y="540380"/>
                </a:cubicBezTo>
                <a:cubicBezTo>
                  <a:pt x="1243538" y="437431"/>
                  <a:pt x="1223786" y="420537"/>
                  <a:pt x="1343025" y="354642"/>
                </a:cubicBezTo>
                <a:cubicBezTo>
                  <a:pt x="1394500" y="326195"/>
                  <a:pt x="1450047" y="303671"/>
                  <a:pt x="1507331" y="290349"/>
                </a:cubicBezTo>
                <a:cubicBezTo>
                  <a:pt x="1655661" y="255854"/>
                  <a:pt x="1957387" y="211767"/>
                  <a:pt x="1957387" y="211767"/>
                </a:cubicBezTo>
                <a:cubicBezTo>
                  <a:pt x="2007393" y="214148"/>
                  <a:pt x="2060459" y="201523"/>
                  <a:pt x="2107406" y="218911"/>
                </a:cubicBezTo>
                <a:cubicBezTo>
                  <a:pt x="2138043" y="230258"/>
                  <a:pt x="2171426" y="341386"/>
                  <a:pt x="2178844" y="361786"/>
                </a:cubicBezTo>
                <a:cubicBezTo>
                  <a:pt x="2030760" y="446404"/>
                  <a:pt x="2216073" y="341739"/>
                  <a:pt x="2085975" y="411792"/>
                </a:cubicBezTo>
                <a:cubicBezTo>
                  <a:pt x="2068309" y="421304"/>
                  <a:pt x="2024859" y="444334"/>
                  <a:pt x="2007394" y="461799"/>
                </a:cubicBezTo>
                <a:cubicBezTo>
                  <a:pt x="1998975" y="470218"/>
                  <a:pt x="1993106" y="480849"/>
                  <a:pt x="1985962" y="490374"/>
                </a:cubicBezTo>
                <a:cubicBezTo>
                  <a:pt x="1979684" y="590828"/>
                  <a:pt x="1980275" y="619266"/>
                  <a:pt x="1964531" y="718974"/>
                </a:cubicBezTo>
                <a:cubicBezTo>
                  <a:pt x="1963357" y="726412"/>
                  <a:pt x="1959456" y="733165"/>
                  <a:pt x="1957387" y="740405"/>
                </a:cubicBezTo>
                <a:cubicBezTo>
                  <a:pt x="1952206" y="758538"/>
                  <a:pt x="1950443" y="773277"/>
                  <a:pt x="1943100" y="790411"/>
                </a:cubicBezTo>
                <a:cubicBezTo>
                  <a:pt x="1938905" y="800199"/>
                  <a:pt x="1933575" y="809461"/>
                  <a:pt x="1928812" y="818986"/>
                </a:cubicBezTo>
                <a:cubicBezTo>
                  <a:pt x="1931193" y="845180"/>
                  <a:pt x="1930798" y="871776"/>
                  <a:pt x="1935956" y="897567"/>
                </a:cubicBezTo>
                <a:cubicBezTo>
                  <a:pt x="1943032" y="932945"/>
                  <a:pt x="1952694" y="924102"/>
                  <a:pt x="1978819" y="940430"/>
                </a:cubicBezTo>
                <a:cubicBezTo>
                  <a:pt x="2009238" y="959442"/>
                  <a:pt x="2027339" y="982862"/>
                  <a:pt x="2057400" y="1004724"/>
                </a:cubicBezTo>
                <a:cubicBezTo>
                  <a:pt x="2066012" y="1010988"/>
                  <a:pt x="2076450" y="1014249"/>
                  <a:pt x="2085975" y="1019011"/>
                </a:cubicBezTo>
                <a:cubicBezTo>
                  <a:pt x="2093119" y="1030917"/>
                  <a:pt x="2097028" y="1045505"/>
                  <a:pt x="2107406" y="1054730"/>
                </a:cubicBezTo>
                <a:cubicBezTo>
                  <a:pt x="2119345" y="1065343"/>
                  <a:pt x="2136346" y="1068330"/>
                  <a:pt x="2150269" y="1076161"/>
                </a:cubicBezTo>
                <a:cubicBezTo>
                  <a:pt x="2174473" y="1089776"/>
                  <a:pt x="2197894" y="1104736"/>
                  <a:pt x="2221706" y="1119024"/>
                </a:cubicBezTo>
                <a:cubicBezTo>
                  <a:pt x="2293144" y="1114261"/>
                  <a:pt x="2365438" y="1116750"/>
                  <a:pt x="2436019" y="1104736"/>
                </a:cubicBezTo>
                <a:cubicBezTo>
                  <a:pt x="2478339" y="1097533"/>
                  <a:pt x="2516607" y="1075053"/>
                  <a:pt x="2557462" y="1061874"/>
                </a:cubicBezTo>
                <a:cubicBezTo>
                  <a:pt x="2590459" y="1051230"/>
                  <a:pt x="2624728" y="1044689"/>
                  <a:pt x="2657475" y="1033299"/>
                </a:cubicBezTo>
                <a:cubicBezTo>
                  <a:pt x="2713223" y="1013908"/>
                  <a:pt x="2720001" y="1005903"/>
                  <a:pt x="2764631" y="976149"/>
                </a:cubicBezTo>
                <a:cubicBezTo>
                  <a:pt x="2781300" y="949955"/>
                  <a:pt x="2800752" y="925337"/>
                  <a:pt x="2814637" y="897567"/>
                </a:cubicBezTo>
                <a:cubicBezTo>
                  <a:pt x="2838968" y="848906"/>
                  <a:pt x="2851155" y="794329"/>
                  <a:pt x="2878931" y="747549"/>
                </a:cubicBezTo>
                <a:cubicBezTo>
                  <a:pt x="2905421" y="702935"/>
                  <a:pt x="2984235" y="640456"/>
                  <a:pt x="3021806" y="604674"/>
                </a:cubicBezTo>
                <a:cubicBezTo>
                  <a:pt x="3150421" y="482183"/>
                  <a:pt x="3066254" y="570634"/>
                  <a:pt x="3121819" y="490374"/>
                </a:cubicBezTo>
                <a:cubicBezTo>
                  <a:pt x="3135373" y="470796"/>
                  <a:pt x="3164681" y="433224"/>
                  <a:pt x="3164681" y="433224"/>
                </a:cubicBezTo>
                <a:cubicBezTo>
                  <a:pt x="3162300" y="421318"/>
                  <a:pt x="3165122" y="406986"/>
                  <a:pt x="3157537" y="397505"/>
                </a:cubicBezTo>
                <a:cubicBezTo>
                  <a:pt x="3124823" y="356613"/>
                  <a:pt x="3095510" y="360772"/>
                  <a:pt x="3050381" y="347499"/>
                </a:cubicBezTo>
                <a:cubicBezTo>
                  <a:pt x="3028708" y="341125"/>
                  <a:pt x="3008140" y="330968"/>
                  <a:pt x="2986087" y="326067"/>
                </a:cubicBezTo>
                <a:cubicBezTo>
                  <a:pt x="2968105" y="322071"/>
                  <a:pt x="2843801" y="312319"/>
                  <a:pt x="2836069" y="311780"/>
                </a:cubicBezTo>
                <a:lnTo>
                  <a:pt x="2493169" y="290349"/>
                </a:lnTo>
                <a:lnTo>
                  <a:pt x="2393156" y="283205"/>
                </a:lnTo>
                <a:cubicBezTo>
                  <a:pt x="2374106" y="273680"/>
                  <a:pt x="2352490" y="268117"/>
                  <a:pt x="2336006" y="254630"/>
                </a:cubicBezTo>
                <a:cubicBezTo>
                  <a:pt x="2310958" y="234136"/>
                  <a:pt x="2316928" y="215662"/>
                  <a:pt x="2307431" y="190336"/>
                </a:cubicBezTo>
                <a:cubicBezTo>
                  <a:pt x="2300640" y="172225"/>
                  <a:pt x="2285200" y="146674"/>
                  <a:pt x="2271712" y="133186"/>
                </a:cubicBezTo>
                <a:cubicBezTo>
                  <a:pt x="2260487" y="121961"/>
                  <a:pt x="2234310" y="111613"/>
                  <a:pt x="2221706" y="104611"/>
                </a:cubicBezTo>
                <a:cubicBezTo>
                  <a:pt x="2209568" y="97868"/>
                  <a:pt x="2199159" y="87571"/>
                  <a:pt x="2185987" y="83180"/>
                </a:cubicBezTo>
                <a:cubicBezTo>
                  <a:pt x="2170013" y="77855"/>
                  <a:pt x="2152445" y="79564"/>
                  <a:pt x="2135981" y="76036"/>
                </a:cubicBezTo>
                <a:cubicBezTo>
                  <a:pt x="2119030" y="72404"/>
                  <a:pt x="2102644" y="66511"/>
                  <a:pt x="2085975" y="61749"/>
                </a:cubicBezTo>
                <a:cubicBezTo>
                  <a:pt x="2069306" y="52224"/>
                  <a:pt x="2053513" y="40971"/>
                  <a:pt x="2035969" y="33174"/>
                </a:cubicBezTo>
                <a:cubicBezTo>
                  <a:pt x="1914866" y="-20649"/>
                  <a:pt x="1922022" y="5778"/>
                  <a:pt x="1743075" y="11742"/>
                </a:cubicBezTo>
                <a:cubicBezTo>
                  <a:pt x="1724025" y="18886"/>
                  <a:pt x="1705601" y="27996"/>
                  <a:pt x="1685925" y="33174"/>
                </a:cubicBezTo>
                <a:cubicBezTo>
                  <a:pt x="1606167" y="54163"/>
                  <a:pt x="1609455" y="43077"/>
                  <a:pt x="1528762" y="54605"/>
                </a:cubicBezTo>
                <a:cubicBezTo>
                  <a:pt x="1488069" y="60418"/>
                  <a:pt x="1447800" y="68892"/>
                  <a:pt x="1407319" y="76036"/>
                </a:cubicBezTo>
                <a:lnTo>
                  <a:pt x="1143000" y="218911"/>
                </a:lnTo>
                <a:cubicBezTo>
                  <a:pt x="1100610" y="241262"/>
                  <a:pt x="1062274" y="280812"/>
                  <a:pt x="1014412" y="283205"/>
                </a:cubicBezTo>
                <a:lnTo>
                  <a:pt x="871537" y="290349"/>
                </a:lnTo>
                <a:cubicBezTo>
                  <a:pt x="828675" y="278443"/>
                  <a:pt x="785523" y="267531"/>
                  <a:pt x="742950" y="254630"/>
                </a:cubicBezTo>
                <a:cubicBezTo>
                  <a:pt x="706917" y="243711"/>
                  <a:pt x="673349" y="221594"/>
                  <a:pt x="635794" y="218911"/>
                </a:cubicBezTo>
                <a:cubicBezTo>
                  <a:pt x="604105" y="216647"/>
                  <a:pt x="573881" y="233198"/>
                  <a:pt x="542925" y="240342"/>
                </a:cubicBezTo>
                <a:cubicBezTo>
                  <a:pt x="511969" y="266536"/>
                  <a:pt x="476016" y="287772"/>
                  <a:pt x="450056" y="318924"/>
                </a:cubicBezTo>
                <a:cubicBezTo>
                  <a:pt x="404662" y="373397"/>
                  <a:pt x="400802" y="408784"/>
                  <a:pt x="385762" y="468942"/>
                </a:cubicBezTo>
                <a:cubicBezTo>
                  <a:pt x="383381" y="499898"/>
                  <a:pt x="380618" y="530828"/>
                  <a:pt x="378619" y="561811"/>
                </a:cubicBezTo>
                <a:cubicBezTo>
                  <a:pt x="375855" y="604651"/>
                  <a:pt x="380931" y="648525"/>
                  <a:pt x="371475" y="690399"/>
                </a:cubicBezTo>
                <a:cubicBezTo>
                  <a:pt x="363965" y="723656"/>
                  <a:pt x="345899" y="753880"/>
                  <a:pt x="328612" y="783267"/>
                </a:cubicBezTo>
                <a:cubicBezTo>
                  <a:pt x="316097" y="804542"/>
                  <a:pt x="297139" y="812892"/>
                  <a:pt x="278606" y="826130"/>
                </a:cubicBezTo>
                <a:cubicBezTo>
                  <a:pt x="268918" y="833050"/>
                  <a:pt x="259556" y="840417"/>
                  <a:pt x="250031" y="847561"/>
                </a:cubicBezTo>
                <a:cubicBezTo>
                  <a:pt x="242887" y="861849"/>
                  <a:pt x="233916" y="875361"/>
                  <a:pt x="228600" y="890424"/>
                </a:cubicBezTo>
                <a:cubicBezTo>
                  <a:pt x="158829" y="1088111"/>
                  <a:pt x="195416" y="1396939"/>
                  <a:pt x="185737" y="1540505"/>
                </a:cubicBezTo>
                <a:cubicBezTo>
                  <a:pt x="184217" y="1563044"/>
                  <a:pt x="181458" y="1590097"/>
                  <a:pt x="164306" y="1604799"/>
                </a:cubicBezTo>
                <a:cubicBezTo>
                  <a:pt x="143692" y="1622468"/>
                  <a:pt x="111919" y="1619086"/>
                  <a:pt x="85725" y="1626230"/>
                </a:cubicBezTo>
                <a:cubicBezTo>
                  <a:pt x="69056" y="1659567"/>
                  <a:pt x="53079" y="1693259"/>
                  <a:pt x="35719" y="1726242"/>
                </a:cubicBezTo>
                <a:cubicBezTo>
                  <a:pt x="29252" y="1738529"/>
                  <a:pt x="14287" y="1748076"/>
                  <a:pt x="14287" y="1761961"/>
                </a:cubicBezTo>
                <a:cubicBezTo>
                  <a:pt x="14287" y="1812475"/>
                  <a:pt x="28954" y="1861921"/>
                  <a:pt x="35719" y="1911980"/>
                </a:cubicBezTo>
                <a:cubicBezTo>
                  <a:pt x="54078" y="2047836"/>
                  <a:pt x="36999" y="1987261"/>
                  <a:pt x="64294" y="2069142"/>
                </a:cubicBezTo>
                <a:cubicBezTo>
                  <a:pt x="72385" y="2150058"/>
                  <a:pt x="71437" y="2116649"/>
                  <a:pt x="71437" y="2169155"/>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5" name="Google Shape;12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2484" y="2858454"/>
            <a:ext cx="3587651" cy="326959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pic>
        <p:nvPicPr>
          <p:cNvPr id="329" name="Google Shape;329;p28" descr="A group of people in a room&#10;&#10;Description automatically generated with low confidence"/>
          <p:cNvPicPr preferRelativeResize="0"/>
          <p:nvPr/>
        </p:nvPicPr>
        <p:blipFill rotWithShape="1">
          <a:blip r:embed="rId3">
            <a:alphaModFix/>
          </a:blip>
          <a:srcRect/>
          <a:stretch/>
        </p:blipFill>
        <p:spPr>
          <a:xfrm>
            <a:off x="0" y="272958"/>
            <a:ext cx="12192000" cy="6610233"/>
          </a:xfrm>
          <a:prstGeom prst="rect">
            <a:avLst/>
          </a:prstGeom>
          <a:noFill/>
          <a:ln>
            <a:noFill/>
          </a:ln>
        </p:spPr>
      </p:pic>
      <p:cxnSp>
        <p:nvCxnSpPr>
          <p:cNvPr id="330" name="Google Shape;330;p28"/>
          <p:cNvCxnSpPr/>
          <p:nvPr/>
        </p:nvCxnSpPr>
        <p:spPr>
          <a:xfrm rot="10800000">
            <a:off x="762000" y="826324"/>
            <a:ext cx="0" cy="914400"/>
          </a:xfrm>
          <a:prstGeom prst="straightConnector1">
            <a:avLst/>
          </a:prstGeom>
          <a:noFill/>
          <a:ln w="19050" cap="flat" cmpd="sng">
            <a:solidFill>
              <a:schemeClr val="accent2"/>
            </a:solidFill>
            <a:prstDash val="solid"/>
            <a:round/>
            <a:headEnd type="none" w="sm" len="sm"/>
            <a:tailEnd type="none" w="sm" len="sm"/>
          </a:ln>
        </p:spPr>
      </p:cxnSp>
      <p:sp>
        <p:nvSpPr>
          <p:cNvPr id="331" name="Google Shape;331;p28"/>
          <p:cNvSpPr txBox="1"/>
          <p:nvPr/>
        </p:nvSpPr>
        <p:spPr>
          <a:xfrm>
            <a:off x="391414" y="141281"/>
            <a:ext cx="11409172" cy="408360"/>
          </a:xfrm>
          <a:prstGeom prst="rect">
            <a:avLst/>
          </a:prstGeom>
          <a:solidFill>
            <a:srgbClr val="A8CAD6"/>
          </a:solid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10. HAGAMOS UN PLAN DE ACCIÓN PARA PROTEGERNOS Y LLEVÉMOSLO A CABO </a:t>
            </a:r>
            <a:endParaRPr sz="2400" b="1"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29"/>
          <p:cNvSpPr/>
          <p:nvPr/>
        </p:nvSpPr>
        <p:spPr>
          <a:xfrm>
            <a:off x="0" y="-1"/>
            <a:ext cx="12192000" cy="4572001"/>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7" name="Google Shape;337;p29"/>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
        <p:nvSpPr>
          <p:cNvPr id="338" name="Google Shape;338;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39" name="Google Shape;339;p29"/>
          <p:cNvSpPr/>
          <p:nvPr/>
        </p:nvSpPr>
        <p:spPr>
          <a:xfrm>
            <a:off x="466928" y="484632"/>
            <a:ext cx="11244036" cy="58809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0" name="Google Shape;340;p29"/>
          <p:cNvSpPr txBox="1"/>
          <p:nvPr/>
        </p:nvSpPr>
        <p:spPr>
          <a:xfrm>
            <a:off x="4365356" y="1276440"/>
            <a:ext cx="7020747" cy="1502619"/>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¿PREGUNTAS Y COMENTARIOS?  </a:t>
            </a:r>
            <a:endParaRPr sz="1400" b="0" i="0" u="none" strike="noStrike" cap="none">
              <a:solidFill>
                <a:srgbClr val="000000"/>
              </a:solidFill>
              <a:latin typeface="Arial"/>
              <a:ea typeface="Arial"/>
              <a:cs typeface="Arial"/>
              <a:sym typeface="Arial"/>
            </a:endParaRPr>
          </a:p>
        </p:txBody>
      </p:sp>
      <p:cxnSp>
        <p:nvCxnSpPr>
          <p:cNvPr id="341" name="Google Shape;341;p29"/>
          <p:cNvCxnSpPr/>
          <p:nvPr/>
        </p:nvCxnSpPr>
        <p:spPr>
          <a:xfrm>
            <a:off x="4059935" y="1596290"/>
            <a:ext cx="0" cy="3657600"/>
          </a:xfrm>
          <a:prstGeom prst="straightConnector1">
            <a:avLst/>
          </a:prstGeom>
          <a:noFill/>
          <a:ln w="19050" cap="flat" cmpd="sng">
            <a:solidFill>
              <a:srgbClr val="FFFFFF">
                <a:alpha val="69411"/>
              </a:srgbClr>
            </a:solidFill>
            <a:prstDash val="solid"/>
            <a:round/>
            <a:headEnd type="none" w="sm" len="sm"/>
            <a:tailEnd type="none" w="sm" len="sm"/>
          </a:ln>
        </p:spPr>
      </p:cxnSp>
      <p:sp>
        <p:nvSpPr>
          <p:cNvPr id="342" name="Google Shape;342;p29"/>
          <p:cNvSpPr/>
          <p:nvPr/>
        </p:nvSpPr>
        <p:spPr>
          <a:xfrm>
            <a:off x="4520626" y="4430469"/>
            <a:ext cx="7163255"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Sin lucha, no puede haber progreso.</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Frederick Douglass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0"/>
          <p:cNvSpPr/>
          <p:nvPr/>
        </p:nvSpPr>
        <p:spPr>
          <a:xfrm>
            <a:off x="1014608" y="1568100"/>
            <a:ext cx="10070926" cy="836897"/>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000000"/>
              </a:buClr>
              <a:buSzPts val="2035"/>
              <a:buFont typeface="Arial"/>
              <a:buNone/>
            </a:pPr>
            <a:r>
              <a:rPr lang="es-ES_tradnl" sz="2035" b="1" i="0" u="none" strike="noStrike" cap="none" dirty="0">
                <a:solidFill>
                  <a:srgbClr val="446867"/>
                </a:solidFill>
                <a:latin typeface="Calibri"/>
                <a:ea typeface="Calibri"/>
                <a:cs typeface="Calibri"/>
                <a:sym typeface="Calibri"/>
              </a:rPr>
              <a:t>Con la cámara de su celular, sin tomar foto, enfoque el código que se encuentra abajo, el dispositivo </a:t>
            </a:r>
            <a:r>
              <a:rPr lang="es-ES_tradnl" sz="2035" b="1" dirty="0">
                <a:solidFill>
                  <a:srgbClr val="446867"/>
                </a:solidFill>
                <a:latin typeface="Calibri"/>
                <a:ea typeface="Calibri"/>
                <a:cs typeface="Calibri"/>
                <a:sym typeface="Calibri"/>
              </a:rPr>
              <a:t>tratará</a:t>
            </a:r>
            <a:r>
              <a:rPr lang="es-ES_tradnl" sz="2035" b="1" i="0" u="none" strike="noStrike" cap="none" dirty="0">
                <a:solidFill>
                  <a:srgbClr val="446867"/>
                </a:solidFill>
                <a:latin typeface="Calibri"/>
                <a:ea typeface="Calibri"/>
                <a:cs typeface="Calibri"/>
                <a:sym typeface="Calibri"/>
              </a:rPr>
              <a:t> de abrir su navegador, y ahí podrá completar la evaluación. </a:t>
            </a:r>
            <a:endParaRPr lang="es-ES_tradnl" sz="1295" b="0" i="0" u="none" strike="noStrike" cap="none" dirty="0">
              <a:solidFill>
                <a:srgbClr val="000000"/>
              </a:solidFill>
              <a:latin typeface="Calibri"/>
              <a:ea typeface="Calibri"/>
              <a:cs typeface="Calibri"/>
              <a:sym typeface="Calibri"/>
            </a:endParaRPr>
          </a:p>
        </p:txBody>
      </p:sp>
      <p:sp>
        <p:nvSpPr>
          <p:cNvPr id="348" name="Google Shape;348;p30"/>
          <p:cNvSpPr txBox="1"/>
          <p:nvPr/>
        </p:nvSpPr>
        <p:spPr>
          <a:xfrm>
            <a:off x="1014608" y="834332"/>
            <a:ext cx="10070926" cy="461665"/>
          </a:xfrm>
          <a:prstGeom prst="rect">
            <a:avLst/>
          </a:prstGeom>
          <a:gradFill>
            <a:gsLst>
              <a:gs pos="0">
                <a:srgbClr val="90B0AF"/>
              </a:gs>
              <a:gs pos="100000">
                <a:srgbClr val="A1CDCB"/>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11. EVALUACIÓN </a:t>
            </a:r>
            <a:endParaRPr sz="1400" b="0" i="0" u="none" strike="noStrike" cap="none">
              <a:solidFill>
                <a:schemeClr val="lt1"/>
              </a:solidFill>
              <a:latin typeface="Arial"/>
              <a:ea typeface="Arial"/>
              <a:cs typeface="Arial"/>
              <a:sym typeface="Arial"/>
            </a:endParaRPr>
          </a:p>
        </p:txBody>
      </p:sp>
      <p:pic>
        <p:nvPicPr>
          <p:cNvPr id="349" name="Google Shape;349;p30"/>
          <p:cNvPicPr preferRelativeResize="0"/>
          <p:nvPr/>
        </p:nvPicPr>
        <p:blipFill rotWithShape="1">
          <a:blip r:embed="rId3">
            <a:alphaModFix/>
          </a:blip>
          <a:srcRect/>
          <a:stretch/>
        </p:blipFill>
        <p:spPr>
          <a:xfrm>
            <a:off x="4219067" y="2595026"/>
            <a:ext cx="3662000" cy="3856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1"/>
          <p:cNvPicPr preferRelativeResize="0"/>
          <p:nvPr/>
        </p:nvPicPr>
        <p:blipFill rotWithShape="1">
          <a:blip r:embed="rId3">
            <a:alphaModFix/>
          </a:blip>
          <a:srcRect/>
          <a:stretch/>
        </p:blipFill>
        <p:spPr>
          <a:xfrm>
            <a:off x="3014161" y="1124959"/>
            <a:ext cx="6163677" cy="4608082"/>
          </a:xfrm>
          <a:prstGeom prst="rect">
            <a:avLst/>
          </a:prstGeom>
          <a:noFill/>
          <a:ln>
            <a:noFill/>
          </a:ln>
        </p:spPr>
      </p:pic>
      <p:sp>
        <p:nvSpPr>
          <p:cNvPr id="355" name="Google Shape;355;p31"/>
          <p:cNvSpPr txBox="1"/>
          <p:nvPr/>
        </p:nvSpPr>
        <p:spPr>
          <a:xfrm>
            <a:off x="5867400" y="2455674"/>
            <a:ext cx="3310438" cy="2031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¡La lucha sigue!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Equipo de Educación Popular</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Marlom Portillo</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E-mail: </a:t>
            </a:r>
            <a:r>
              <a:rPr lang="en-US" sz="1800" b="0" i="0" u="sng" strike="noStrike" cap="none">
                <a:solidFill>
                  <a:schemeClr val="lt1"/>
                </a:solidFill>
                <a:latin typeface="Calibri"/>
                <a:ea typeface="Calibri"/>
                <a:cs typeface="Calibri"/>
                <a:sym typeface="Calibri"/>
              </a:rPr>
              <a:t>mportillo</a:t>
            </a:r>
            <a:r>
              <a:rPr lang="en-US" sz="1800" b="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@ndlon.org</a:t>
            </a:r>
            <a:endParaRPr sz="1800" b="0"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descr="A picture containing diagram&#10;&#10;Description automatically generated"/>
          <p:cNvPicPr preferRelativeResize="0"/>
          <p:nvPr/>
        </p:nvPicPr>
        <p:blipFill rotWithShape="1">
          <a:blip r:embed="rId3">
            <a:alphaModFix/>
          </a:blip>
          <a:srcRect/>
          <a:stretch/>
        </p:blipFill>
        <p:spPr>
          <a:xfrm>
            <a:off x="393" y="542496"/>
            <a:ext cx="12192000" cy="6315504"/>
          </a:xfrm>
          <a:prstGeom prst="rect">
            <a:avLst/>
          </a:prstGeom>
          <a:noFill/>
          <a:ln>
            <a:noFill/>
          </a:ln>
        </p:spPr>
      </p:pic>
      <p:sp>
        <p:nvSpPr>
          <p:cNvPr id="131" name="Google Shape;131;p4"/>
          <p:cNvSpPr txBox="1"/>
          <p:nvPr/>
        </p:nvSpPr>
        <p:spPr>
          <a:xfrm>
            <a:off x="0" y="19276"/>
            <a:ext cx="12192000" cy="461665"/>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dirty="0">
                <a:solidFill>
                  <a:schemeClr val="lt1"/>
                </a:solidFill>
                <a:latin typeface="Calibri"/>
                <a:ea typeface="Calibri"/>
                <a:cs typeface="Calibri"/>
                <a:sym typeface="Calibri"/>
              </a:rPr>
              <a:t>2. </a:t>
            </a:r>
            <a:r>
              <a:rPr lang="en-US" sz="2400" b="1" i="1" u="none" strike="noStrike" cap="none" dirty="0" err="1">
                <a:solidFill>
                  <a:schemeClr val="lt1"/>
                </a:solidFill>
                <a:latin typeface="Calibri"/>
                <a:ea typeface="Calibri"/>
                <a:cs typeface="Calibri"/>
                <a:sym typeface="Calibri"/>
              </a:rPr>
              <a:t>Reconectémonos</a:t>
            </a:r>
            <a:r>
              <a:rPr lang="en-US" sz="2400" b="1" i="1" u="none" strike="noStrike" cap="none" dirty="0">
                <a:solidFill>
                  <a:schemeClr val="lt1"/>
                </a:solidFill>
                <a:latin typeface="Calibri"/>
                <a:ea typeface="Calibri"/>
                <a:cs typeface="Calibri"/>
                <a:sym typeface="Calibri"/>
              </a:rPr>
              <a:t> con la </a:t>
            </a:r>
            <a:r>
              <a:rPr lang="en-US" sz="2400" b="1" i="1" u="none" strike="noStrike" cap="none" dirty="0" err="1">
                <a:solidFill>
                  <a:schemeClr val="lt1"/>
                </a:solidFill>
                <a:latin typeface="Calibri"/>
                <a:ea typeface="Calibri"/>
                <a:cs typeface="Calibri"/>
                <a:sym typeface="Calibri"/>
              </a:rPr>
              <a:t>identidad</a:t>
            </a:r>
            <a:r>
              <a:rPr lang="en-US" sz="2400" b="1" i="1" u="none" strike="noStrike" cap="none" dirty="0">
                <a:solidFill>
                  <a:schemeClr val="lt1"/>
                </a:solidFill>
                <a:latin typeface="Calibri"/>
                <a:ea typeface="Calibri"/>
                <a:cs typeface="Calibri"/>
                <a:sym typeface="Calibri"/>
              </a:rPr>
              <a:t> racial y el </a:t>
            </a:r>
            <a:r>
              <a:rPr lang="en-US" sz="2400" b="1" i="1" u="none" strike="noStrike" cap="none" dirty="0" err="1">
                <a:solidFill>
                  <a:schemeClr val="lt1"/>
                </a:solidFill>
                <a:latin typeface="Calibri"/>
                <a:ea typeface="Calibri"/>
                <a:cs typeface="Calibri"/>
                <a:sym typeface="Calibri"/>
              </a:rPr>
              <a:t>racismo</a:t>
            </a:r>
            <a:endParaRPr sz="1400" b="0" i="0" u="none" strike="noStrike" cap="none" dirty="0">
              <a:solidFill>
                <a:srgbClr val="000000"/>
              </a:solidFill>
              <a:latin typeface="Arial"/>
              <a:ea typeface="Arial"/>
              <a:cs typeface="Arial"/>
              <a:sym typeface="Arial"/>
            </a:endParaRPr>
          </a:p>
        </p:txBody>
      </p:sp>
      <p:sp>
        <p:nvSpPr>
          <p:cNvPr id="132" name="Google Shape;132;p4"/>
          <p:cNvSpPr/>
          <p:nvPr/>
        </p:nvSpPr>
        <p:spPr>
          <a:xfrm>
            <a:off x="576272" y="6336065"/>
            <a:ext cx="10714581" cy="538609"/>
          </a:xfrm>
          <a:prstGeom prst="rect">
            <a:avLst/>
          </a:prstGeom>
          <a:solidFill>
            <a:srgbClr val="7F787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El racismo es un virus que muta fácilmente y en lugar de desaparecer se disimula,  pero está siempre al acecho. </a:t>
            </a:r>
            <a:endParaRPr sz="1800" b="1" i="0" u="none" strike="noStrike" cap="none">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Papa Francisco. - CARTA ENCÍCLICA- “FRATELLI TUTTI” (TODAS Y TODOS SOMOS HERMANOS)</a:t>
            </a:r>
            <a:endParaRPr sz="1100" b="1"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p:nvPr/>
        </p:nvSpPr>
        <p:spPr>
          <a:xfrm>
            <a:off x="0" y="222914"/>
            <a:ext cx="12192000" cy="523220"/>
          </a:xfrm>
          <a:prstGeom prst="rect">
            <a:avLst/>
          </a:prstGeom>
          <a:solidFill>
            <a:srgbClr val="A8CAD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chemeClr val="lt1"/>
                </a:solidFill>
                <a:latin typeface="Calibri"/>
                <a:ea typeface="Calibri"/>
                <a:cs typeface="Calibri"/>
                <a:sym typeface="Calibri"/>
              </a:rPr>
              <a:t>			3. Veamos este video con atención </a:t>
            </a:r>
            <a:endParaRPr sz="1400" b="0" i="0" u="none" strike="noStrike" cap="none">
              <a:solidFill>
                <a:srgbClr val="000000"/>
              </a:solidFill>
              <a:latin typeface="Arial"/>
              <a:ea typeface="Arial"/>
              <a:cs typeface="Arial"/>
              <a:sym typeface="Arial"/>
            </a:endParaRPr>
          </a:p>
        </p:txBody>
      </p:sp>
      <p:sp>
        <p:nvSpPr>
          <p:cNvPr id="138" name="Google Shape;138;p5"/>
          <p:cNvSpPr txBox="1"/>
          <p:nvPr/>
        </p:nvSpPr>
        <p:spPr>
          <a:xfrm>
            <a:off x="385761" y="831858"/>
            <a:ext cx="2328863" cy="107721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1" u="none" strike="noStrike" cap="none">
              <a:solidFill>
                <a:schemeClr val="dk1"/>
              </a:solidFill>
              <a:latin typeface="Calibri"/>
              <a:ea typeface="Calibri"/>
              <a:cs typeface="Calibri"/>
              <a:sym typeface="Calibri"/>
            </a:endParaRPr>
          </a:p>
        </p:txBody>
      </p:sp>
      <p:pic>
        <p:nvPicPr>
          <p:cNvPr id="139" name="Google Shape;139;p5" title="VIDEO SUPREMACIA BLANCA - “Tienes que aprender nuestro idioma” el ataque racista a una.mov">
            <a:hlinkClick r:id="rId3"/>
          </p:cNvPr>
          <p:cNvPicPr preferRelativeResize="0"/>
          <p:nvPr/>
        </p:nvPicPr>
        <p:blipFill rotWithShape="1">
          <a:blip r:embed="rId4">
            <a:alphaModFix/>
          </a:blip>
          <a:srcRect/>
          <a:stretch/>
        </p:blipFill>
        <p:spPr>
          <a:xfrm>
            <a:off x="1219200" y="1026650"/>
            <a:ext cx="9753600" cy="5547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p:nvPr/>
        </p:nvSpPr>
        <p:spPr>
          <a:xfrm>
            <a:off x="4447273" y="582066"/>
            <a:ext cx="7324505" cy="569386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Twentieth Century"/>
              <a:buAutoNum type="arabicPeriod"/>
            </a:pPr>
            <a:r>
              <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rPr>
              <a:t>¿Qué le hace pensar este episodio de discriminación y rechazo de la trabajadora?</a:t>
            </a:r>
            <a:endParaRPr lang="es-ES_tradnl" sz="1400" b="1"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79400" algn="l" rtl="0">
              <a:lnSpc>
                <a:spcPct val="100000"/>
              </a:lnSpc>
              <a:spcBef>
                <a:spcPts val="0"/>
              </a:spcBef>
              <a:spcAft>
                <a:spcPts val="0"/>
              </a:spcAft>
              <a:buClr>
                <a:schemeClr val="dk1"/>
              </a:buClr>
              <a:buSzPts val="2800"/>
              <a:buFont typeface="Twentieth Century"/>
              <a:buNone/>
            </a:pPr>
            <a:endPar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chemeClr val="dk1"/>
              </a:buClr>
              <a:buSzPts val="2800"/>
              <a:buFont typeface="Twentieth Century"/>
              <a:buAutoNum type="arabicPeriod"/>
            </a:pPr>
            <a:r>
              <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rPr>
              <a:t>¿Cómo cree que este ataque afecta a la trabajadora y su familia?</a:t>
            </a:r>
            <a:endParaRPr lang="es-ES_tradnl" sz="1400" b="1"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79400" algn="l" rtl="0">
              <a:lnSpc>
                <a:spcPct val="100000"/>
              </a:lnSpc>
              <a:spcBef>
                <a:spcPts val="0"/>
              </a:spcBef>
              <a:spcAft>
                <a:spcPts val="0"/>
              </a:spcAft>
              <a:buClr>
                <a:schemeClr val="dk1"/>
              </a:buClr>
              <a:buSzPts val="2800"/>
              <a:buFont typeface="Twentieth Century"/>
              <a:buNone/>
            </a:pPr>
            <a:endPar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chemeClr val="dk1"/>
              </a:buClr>
              <a:buSzPts val="2800"/>
              <a:buFont typeface="Twentieth Century"/>
              <a:buAutoNum type="arabicPeriod"/>
            </a:pPr>
            <a:r>
              <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rPr>
              <a:t>¿Cómo se siente sobre estos ataques?</a:t>
            </a:r>
            <a:endParaRPr lang="es-ES_tradnl" sz="1400" b="1"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79400" algn="l" rtl="0">
              <a:lnSpc>
                <a:spcPct val="100000"/>
              </a:lnSpc>
              <a:spcBef>
                <a:spcPts val="0"/>
              </a:spcBef>
              <a:spcAft>
                <a:spcPts val="0"/>
              </a:spcAft>
              <a:buClr>
                <a:schemeClr val="dk1"/>
              </a:buClr>
              <a:buSzPts val="2800"/>
              <a:buFont typeface="Twentieth Century"/>
              <a:buNone/>
            </a:pPr>
            <a:endPar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chemeClr val="dk1"/>
              </a:buClr>
              <a:buSzPts val="2800"/>
              <a:buFont typeface="Twentieth Century"/>
              <a:buAutoNum type="arabicPeriod"/>
            </a:pPr>
            <a:r>
              <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rPr>
              <a:t>Si alguna vez usted a experimentado estos ataques, ¿podría compartir su experiencia?</a:t>
            </a:r>
            <a:endParaRPr lang="es-ES_tradnl" sz="1400" b="1"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79400" algn="l" rtl="0">
              <a:lnSpc>
                <a:spcPct val="100000"/>
              </a:lnSpc>
              <a:spcBef>
                <a:spcPts val="0"/>
              </a:spcBef>
              <a:spcAft>
                <a:spcPts val="0"/>
              </a:spcAft>
              <a:buClr>
                <a:schemeClr val="dk1"/>
              </a:buClr>
              <a:buSzPts val="2800"/>
              <a:buFont typeface="Twentieth Century"/>
              <a:buNone/>
            </a:pPr>
            <a:endPar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chemeClr val="dk1"/>
              </a:buClr>
              <a:buSzPts val="2800"/>
              <a:buFont typeface="Twentieth Century"/>
              <a:buAutoNum type="arabicPeriod"/>
            </a:pPr>
            <a:r>
              <a:rPr lang="es-ES_tradnl" sz="2800" b="1" u="none" strike="noStrike" cap="none" dirty="0">
                <a:solidFill>
                  <a:schemeClr val="dk1"/>
                </a:solidFill>
                <a:latin typeface="Calibri" panose="020F0502020204030204" pitchFamily="34" charset="0"/>
                <a:ea typeface="Calibri"/>
                <a:cs typeface="Calibri" panose="020F0502020204030204" pitchFamily="34" charset="0"/>
                <a:sym typeface="Calibri"/>
              </a:rPr>
              <a:t>¿Qué podemos hacer para enfrentar  y eliminar estos ataques?</a:t>
            </a:r>
            <a:endParaRPr lang="es-ES_tradnl" sz="1400" b="1"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45" name="Google Shape;145;p6" descr="Text&#10;&#10;Description automatically generated with low confidence"/>
          <p:cNvPicPr preferRelativeResize="0"/>
          <p:nvPr/>
        </p:nvPicPr>
        <p:blipFill rotWithShape="1">
          <a:blip r:embed="rId3">
            <a:alphaModFix/>
          </a:blip>
          <a:srcRect/>
          <a:stretch/>
        </p:blipFill>
        <p:spPr>
          <a:xfrm>
            <a:off x="0" y="0"/>
            <a:ext cx="4333461" cy="685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p:nvPr/>
        </p:nvSpPr>
        <p:spPr>
          <a:xfrm>
            <a:off x="0" y="251791"/>
            <a:ext cx="12192000" cy="523220"/>
          </a:xfrm>
          <a:prstGeom prst="rect">
            <a:avLst/>
          </a:prstGeom>
          <a:solidFill>
            <a:srgbClr val="A8CAD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1" u="none" strike="noStrike" cap="none">
                <a:solidFill>
                  <a:schemeClr val="lt1"/>
                </a:solidFill>
                <a:latin typeface="Calibri"/>
                <a:ea typeface="Calibri"/>
                <a:cs typeface="Calibri"/>
                <a:sym typeface="Calibri"/>
              </a:rPr>
              <a:t>4. </a:t>
            </a:r>
            <a:r>
              <a:rPr lang="en-US" sz="2800" b="1" i="0" u="none" strike="noStrike" cap="none">
                <a:solidFill>
                  <a:schemeClr val="lt1"/>
                </a:solidFill>
                <a:latin typeface="Calibri"/>
                <a:ea typeface="Calibri"/>
                <a:cs typeface="Calibri"/>
                <a:sym typeface="Calibri"/>
              </a:rPr>
              <a:t>¿Qué es para ustedes la supremacía blanca? ¿Cómo la han vivido?</a:t>
            </a:r>
            <a:endParaRPr sz="1400" b="0" i="0" u="none" strike="noStrike" cap="none">
              <a:solidFill>
                <a:srgbClr val="000000"/>
              </a:solidFill>
              <a:latin typeface="Arial"/>
              <a:ea typeface="Arial"/>
              <a:cs typeface="Arial"/>
              <a:sym typeface="Arial"/>
            </a:endParaRPr>
          </a:p>
        </p:txBody>
      </p:sp>
      <p:pic>
        <p:nvPicPr>
          <p:cNvPr id="151" name="Google Shape;151;p7" descr="A group of people jumping over a barrel&#10;&#10;Description automatically generated with low confidence"/>
          <p:cNvPicPr preferRelativeResize="0"/>
          <p:nvPr/>
        </p:nvPicPr>
        <p:blipFill rotWithShape="1">
          <a:blip r:embed="rId3">
            <a:alphaModFix/>
          </a:blip>
          <a:srcRect/>
          <a:stretch/>
        </p:blipFill>
        <p:spPr>
          <a:xfrm>
            <a:off x="0" y="954157"/>
            <a:ext cx="12192000" cy="61627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8"/>
          <p:cNvPicPr preferRelativeResize="0"/>
          <p:nvPr/>
        </p:nvPicPr>
        <p:blipFill rotWithShape="1">
          <a:blip r:embed="rId3">
            <a:alphaModFix/>
          </a:blip>
          <a:srcRect/>
          <a:stretch/>
        </p:blipFill>
        <p:spPr>
          <a:xfrm>
            <a:off x="576273" y="2269577"/>
            <a:ext cx="4523596" cy="3249384"/>
          </a:xfrm>
          <a:prstGeom prst="rect">
            <a:avLst/>
          </a:prstGeom>
          <a:noFill/>
          <a:ln>
            <a:noFill/>
          </a:ln>
        </p:spPr>
      </p:pic>
      <p:sp>
        <p:nvSpPr>
          <p:cNvPr id="157" name="Google Shape;157;p8"/>
          <p:cNvSpPr txBox="1"/>
          <p:nvPr/>
        </p:nvSpPr>
        <p:spPr>
          <a:xfrm>
            <a:off x="5763985" y="1830000"/>
            <a:ext cx="5942461"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_tradnl" sz="3200" b="1" i="0" u="none" strike="noStrike" cap="none" dirty="0">
                <a:solidFill>
                  <a:schemeClr val="dk1"/>
                </a:solidFill>
                <a:latin typeface="Calibri"/>
                <a:ea typeface="Calibri"/>
                <a:cs typeface="Calibri"/>
                <a:sym typeface="Calibri"/>
              </a:rPr>
              <a:t>1.Escribir sus respuestas</a:t>
            </a:r>
            <a:endParaRPr lang="es-ES_tradnl"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s-ES_tradnl" sz="3200" b="1" i="0" u="none" strike="noStrike" cap="none" dirty="0">
                <a:solidFill>
                  <a:schemeClr val="dk1"/>
                </a:solidFill>
                <a:latin typeface="Calibri"/>
                <a:ea typeface="Calibri"/>
                <a:cs typeface="Calibri"/>
                <a:sym typeface="Calibri"/>
              </a:rPr>
              <a:t>en el chat de Zoom.</a:t>
            </a:r>
            <a:endParaRPr lang="es-ES_tradnl"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lang="es-ES_tradnl" sz="3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s-ES_tradnl" sz="3200" b="1" i="0" u="none" strike="noStrike" cap="none" dirty="0">
                <a:solidFill>
                  <a:schemeClr val="dk1"/>
                </a:solidFill>
                <a:latin typeface="Calibri"/>
                <a:ea typeface="Calibri"/>
                <a:cs typeface="Calibri"/>
                <a:sym typeface="Calibri"/>
              </a:rPr>
              <a:t>2. Compartir ¿por qué sienten que han sufrido ataques de la supremacía blanca?</a:t>
            </a:r>
            <a:endParaRPr lang="es-ES_tradnl"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lang="es-ES_tradnl" sz="3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s-ES_tradnl" sz="3200" b="1" i="0" u="none" strike="noStrike" cap="none" dirty="0">
                <a:solidFill>
                  <a:schemeClr val="dk1"/>
                </a:solidFill>
                <a:latin typeface="Calibri"/>
                <a:ea typeface="Calibri"/>
                <a:cs typeface="Calibri"/>
                <a:sym typeface="Calibri"/>
              </a:rPr>
              <a:t>3. De más ejemplos de ataques de odio </a:t>
            </a:r>
            <a:r>
              <a:rPr lang="es-ES_tradnl" sz="3200" b="1" dirty="0">
                <a:solidFill>
                  <a:schemeClr val="dk1"/>
                </a:solidFill>
                <a:latin typeface="Calibri"/>
                <a:ea typeface="Calibri"/>
                <a:cs typeface="Calibri"/>
                <a:sym typeface="Calibri"/>
              </a:rPr>
              <a:t>de</a:t>
            </a:r>
            <a:r>
              <a:rPr lang="es-ES_tradnl" sz="3200" b="1" i="0" u="none" strike="noStrike" cap="none" dirty="0">
                <a:solidFill>
                  <a:schemeClr val="dk1"/>
                </a:solidFill>
                <a:latin typeface="Calibri"/>
                <a:ea typeface="Calibri"/>
                <a:cs typeface="Calibri"/>
                <a:sym typeface="Calibri"/>
              </a:rPr>
              <a:t> la  supremacía blanca.</a:t>
            </a:r>
            <a:endParaRPr lang="es-ES_tradnl" sz="1400" b="0" i="0" u="none" strike="noStrike" cap="none" dirty="0">
              <a:solidFill>
                <a:srgbClr val="000000"/>
              </a:solidFill>
              <a:latin typeface="Calibri"/>
              <a:ea typeface="Calibri"/>
              <a:cs typeface="Calibri"/>
              <a:sym typeface="Calibri"/>
            </a:endParaRPr>
          </a:p>
        </p:txBody>
      </p:sp>
      <p:sp>
        <p:nvSpPr>
          <p:cNvPr id="158" name="Google Shape;158;p8"/>
          <p:cNvSpPr/>
          <p:nvPr/>
        </p:nvSpPr>
        <p:spPr>
          <a:xfrm>
            <a:off x="487537" y="766732"/>
            <a:ext cx="933049" cy="1200329"/>
          </a:xfrm>
          <a:custGeom>
            <a:avLst/>
            <a:gdLst/>
            <a:ahLst/>
            <a:cxnLst/>
            <a:rect l="l" t="t" r="r" b="b"/>
            <a:pathLst>
              <a:path w="933049" h="1200329" fill="none" extrusionOk="0">
                <a:moveTo>
                  <a:pt x="0" y="0"/>
                </a:moveTo>
                <a:cubicBezTo>
                  <a:pt x="89251" y="-49535"/>
                  <a:pt x="319566" y="8771"/>
                  <a:pt x="438533" y="0"/>
                </a:cubicBezTo>
                <a:cubicBezTo>
                  <a:pt x="557500" y="-8771"/>
                  <a:pt x="704155" y="24829"/>
                  <a:pt x="933049" y="0"/>
                </a:cubicBezTo>
                <a:cubicBezTo>
                  <a:pt x="934662" y="136318"/>
                  <a:pt x="908357" y="200548"/>
                  <a:pt x="933049" y="388106"/>
                </a:cubicBezTo>
                <a:cubicBezTo>
                  <a:pt x="957741" y="575664"/>
                  <a:pt x="909730" y="698535"/>
                  <a:pt x="933049" y="776213"/>
                </a:cubicBezTo>
                <a:cubicBezTo>
                  <a:pt x="956368" y="853891"/>
                  <a:pt x="931062" y="1068643"/>
                  <a:pt x="933049" y="1200329"/>
                </a:cubicBezTo>
                <a:cubicBezTo>
                  <a:pt x="744640" y="1209757"/>
                  <a:pt x="690411" y="1195344"/>
                  <a:pt x="494516" y="1200329"/>
                </a:cubicBezTo>
                <a:cubicBezTo>
                  <a:pt x="298621" y="1205314"/>
                  <a:pt x="155717" y="1162621"/>
                  <a:pt x="0" y="1200329"/>
                </a:cubicBezTo>
                <a:cubicBezTo>
                  <a:pt x="-23649" y="1039487"/>
                  <a:pt x="40664" y="888978"/>
                  <a:pt x="0" y="800219"/>
                </a:cubicBezTo>
                <a:cubicBezTo>
                  <a:pt x="-40664" y="711460"/>
                  <a:pt x="24958" y="520027"/>
                  <a:pt x="0" y="424116"/>
                </a:cubicBezTo>
                <a:cubicBezTo>
                  <a:pt x="-24958" y="328205"/>
                  <a:pt x="11099" y="156086"/>
                  <a:pt x="0" y="0"/>
                </a:cubicBezTo>
                <a:close/>
              </a:path>
              <a:path w="933049" h="1200329" extrusionOk="0">
                <a:moveTo>
                  <a:pt x="0" y="0"/>
                </a:moveTo>
                <a:cubicBezTo>
                  <a:pt x="129867" y="-41849"/>
                  <a:pt x="357374" y="45872"/>
                  <a:pt x="475855" y="0"/>
                </a:cubicBezTo>
                <a:cubicBezTo>
                  <a:pt x="594336" y="-45872"/>
                  <a:pt x="712999" y="16561"/>
                  <a:pt x="933049" y="0"/>
                </a:cubicBezTo>
                <a:cubicBezTo>
                  <a:pt x="973682" y="160154"/>
                  <a:pt x="923121" y="291923"/>
                  <a:pt x="933049" y="424116"/>
                </a:cubicBezTo>
                <a:cubicBezTo>
                  <a:pt x="942977" y="556309"/>
                  <a:pt x="901598" y="672459"/>
                  <a:pt x="933049" y="788216"/>
                </a:cubicBezTo>
                <a:cubicBezTo>
                  <a:pt x="964500" y="903973"/>
                  <a:pt x="931652" y="1081963"/>
                  <a:pt x="933049" y="1200329"/>
                </a:cubicBezTo>
                <a:cubicBezTo>
                  <a:pt x="839527" y="1252285"/>
                  <a:pt x="584193" y="1148975"/>
                  <a:pt x="466525" y="1200329"/>
                </a:cubicBezTo>
                <a:cubicBezTo>
                  <a:pt x="348857" y="1251683"/>
                  <a:pt x="106546" y="1178245"/>
                  <a:pt x="0" y="1200329"/>
                </a:cubicBezTo>
                <a:cubicBezTo>
                  <a:pt x="-26713" y="1118446"/>
                  <a:pt x="16293" y="956778"/>
                  <a:pt x="0" y="800219"/>
                </a:cubicBezTo>
                <a:cubicBezTo>
                  <a:pt x="-16293" y="643660"/>
                  <a:pt x="30230" y="522426"/>
                  <a:pt x="0" y="376103"/>
                </a:cubicBezTo>
                <a:cubicBezTo>
                  <a:pt x="-30230" y="229780"/>
                  <a:pt x="44405" y="119204"/>
                  <a:pt x="0" y="0"/>
                </a:cubicBezTo>
                <a:close/>
              </a:path>
            </a:pathLst>
          </a:cu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9437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9437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9437FF"/>
              </a:solidFill>
              <a:latin typeface="Calibri"/>
              <a:ea typeface="Calibri"/>
              <a:cs typeface="Calibri"/>
              <a:sym typeface="Calibri"/>
            </a:endParaRPr>
          </a:p>
        </p:txBody>
      </p:sp>
      <p:sp>
        <p:nvSpPr>
          <p:cNvPr id="159" name="Google Shape;159;p8"/>
          <p:cNvSpPr txBox="1"/>
          <p:nvPr/>
        </p:nvSpPr>
        <p:spPr>
          <a:xfrm>
            <a:off x="0" y="503685"/>
            <a:ext cx="12192000" cy="523220"/>
          </a:xfrm>
          <a:prstGeom prst="rect">
            <a:avLst/>
          </a:prstGeom>
          <a:solidFill>
            <a:srgbClr val="A8CAD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chemeClr val="lt1"/>
                </a:solidFill>
                <a:latin typeface="Calibri"/>
                <a:ea typeface="Calibri"/>
                <a:cs typeface="Calibri"/>
                <a:sym typeface="Calibri"/>
              </a:rPr>
              <a:t>	Ejercicio en el chat del Zoom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descr="A person wearing glasses&#10;&#10;Description automatically generated with medium confidence"/>
          <p:cNvPicPr preferRelativeResize="0"/>
          <p:nvPr/>
        </p:nvPicPr>
        <p:blipFill rotWithShape="1">
          <a:blip r:embed="rId3">
            <a:alphaModFix/>
          </a:blip>
          <a:srcRect/>
          <a:stretch/>
        </p:blipFill>
        <p:spPr>
          <a:xfrm>
            <a:off x="2628050" y="1086678"/>
            <a:ext cx="5592417" cy="5771321"/>
          </a:xfrm>
          <a:prstGeom prst="rect">
            <a:avLst/>
          </a:prstGeom>
          <a:noFill/>
          <a:ln>
            <a:noFill/>
          </a:ln>
        </p:spPr>
      </p:pic>
      <p:sp>
        <p:nvSpPr>
          <p:cNvPr id="166" name="Google Shape;166;p9"/>
          <p:cNvSpPr txBox="1">
            <a:spLocks noGrp="1"/>
          </p:cNvSpPr>
          <p:nvPr>
            <p:ph type="title"/>
          </p:nvPr>
        </p:nvSpPr>
        <p:spPr>
          <a:xfrm>
            <a:off x="0" y="282350"/>
            <a:ext cx="12048300" cy="954000"/>
          </a:xfrm>
          <a:prstGeom prst="rect">
            <a:avLst/>
          </a:prstGeom>
          <a:solidFill>
            <a:srgbClr val="A8CAD6"/>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PARA HABLAR DE SUPREMACÍA BLANCA DEBEMOS VER QUÉ ES LA ANTINEGRITUD Y LA CEGUERA AL COLOR</a:t>
            </a:r>
            <a:endParaRPr/>
          </a:p>
        </p:txBody>
      </p:sp>
      <p:sp>
        <p:nvSpPr>
          <p:cNvPr id="167" name="Google Shape;167;p9"/>
          <p:cNvSpPr/>
          <p:nvPr/>
        </p:nvSpPr>
        <p:spPr>
          <a:xfrm>
            <a:off x="279702" y="3649473"/>
            <a:ext cx="4081800" cy="249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Querido hermano blanco,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nací, era negro,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crecí, era negro,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estoy bajo el sol, soy negro,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estoy enfermo, soy negro,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moriré, seré negro.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68" name="Google Shape;168;p9"/>
          <p:cNvSpPr/>
          <p:nvPr/>
        </p:nvSpPr>
        <p:spPr>
          <a:xfrm>
            <a:off x="279702" y="2170536"/>
            <a:ext cx="2384100" cy="1539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Querido Hermano Blanco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Poeta senegalés Léopold Sédar Senghor</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69" name="Google Shape;169;p9"/>
          <p:cNvSpPr/>
          <p:nvPr/>
        </p:nvSpPr>
        <p:spPr>
          <a:xfrm>
            <a:off x="7959535" y="1689420"/>
            <a:ext cx="3984900" cy="409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Mientras que tú, hombre blanco,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naciste, estabas rosa,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creciste, estabas blanco,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estás bajo el sol, estás rojo,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tienes frío, estás azul,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tienes miedo, estás verde,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estás enfermo, estás amarillo,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Cuando morirás, serás gris.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Entonces, entre nosotros dos,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¿Quién es el hombre de color?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2709</Words>
  <Application>Microsoft Macintosh PowerPoint</Application>
  <PresentationFormat>Widescreen</PresentationFormat>
  <Paragraphs>238</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Comic Sans MS</vt:lpstr>
      <vt:lpstr>Noto Sans Symbols</vt:lpstr>
      <vt:lpstr>Twentieth Century</vt:lpstr>
      <vt:lpstr>Integral</vt:lpstr>
      <vt:lpstr>NOSOTROS,  NOSOTRAS  Y LA SUPREMACÍA  BLANCA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 HABLAR DE SUPREMACÍA BLANCA DEBEMOS VER QUÉ ES LA ANTINEGRITUD Y LA CEGUERA AL COLOR</vt:lpstr>
      <vt:lpstr>ANTINEGRITUD</vt:lpstr>
      <vt:lpstr>COLORISMO </vt:lpstr>
      <vt:lpstr>INTERSECCIONALIDAD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NOSOTROS,  NOSOTRAS  Y LA SUPREMACÍA  BLANCA</dc:title>
  <dc:creator>Elmer Romero</dc:creator>
  <cp:lastModifiedBy>Marlom Portillo</cp:lastModifiedBy>
  <cp:revision>24</cp:revision>
  <dcterms:created xsi:type="dcterms:W3CDTF">2019-06-10T13:08:02Z</dcterms:created>
  <dcterms:modified xsi:type="dcterms:W3CDTF">2021-11-04T00:39:19Z</dcterms:modified>
</cp:coreProperties>
</file>