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74" r:id="rId2"/>
    <p:sldId id="295" r:id="rId3"/>
    <p:sldId id="257" r:id="rId4"/>
    <p:sldId id="299" r:id="rId5"/>
    <p:sldId id="275" r:id="rId6"/>
    <p:sldId id="281" r:id="rId7"/>
    <p:sldId id="285" r:id="rId8"/>
    <p:sldId id="296" r:id="rId9"/>
    <p:sldId id="297" r:id="rId10"/>
    <p:sldId id="282" r:id="rId11"/>
    <p:sldId id="298" r:id="rId12"/>
    <p:sldId id="301" r:id="rId13"/>
    <p:sldId id="302" r:id="rId14"/>
    <p:sldId id="303" r:id="rId15"/>
    <p:sldId id="304" r:id="rId16"/>
    <p:sldId id="279" r:id="rId17"/>
    <p:sldId id="278" r:id="rId18"/>
    <p:sldId id="280" r:id="rId19"/>
    <p:sldId id="284" r:id="rId20"/>
    <p:sldId id="291" r:id="rId21"/>
    <p:sldId id="286" r:id="rId22"/>
    <p:sldId id="292" r:id="rId23"/>
    <p:sldId id="287" r:id="rId24"/>
    <p:sldId id="289" r:id="rId2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5D20"/>
    <a:srgbClr val="0432FF"/>
    <a:srgbClr val="FFC93B"/>
    <a:srgbClr val="ECE5D6"/>
    <a:srgbClr val="C1C1C1"/>
    <a:srgbClr val="DE8C3D"/>
    <a:srgbClr val="064150"/>
    <a:srgbClr val="FF2600"/>
    <a:srgbClr val="FFFC00"/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3"/>
    <p:restoredTop sz="86357"/>
  </p:normalViewPr>
  <p:slideViewPr>
    <p:cSldViewPr>
      <p:cViewPr varScale="1">
        <p:scale>
          <a:sx n="96" d="100"/>
          <a:sy n="96" d="100"/>
        </p:scale>
        <p:origin x="864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74397-8FB8-AC4D-BA98-029E4AA0161A}" type="datetimeFigureOut">
              <a:rPr lang="en-US" smtClean="0"/>
              <a:t>3/14/24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674A1-BC47-BE41-830B-CD7893ADA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94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800" b="1" i="0" noProof="0" dirty="0">
                <a:latin typeface="Futura" panose="020B0602020204020303" pitchFamily="34" charset="-79"/>
                <a:cs typeface="Futura" panose="020B0602020204020303" pitchFamily="34" charset="-79"/>
              </a:rPr>
              <a:t>Se presenta el tema – 1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74A1-BC47-BE41-830B-CD7893ADAA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01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s-ES_tradnl" b="1" i="0" noProof="0" dirty="0">
                <a:latin typeface="Futura" panose="020B0602020204020303" pitchFamily="34" charset="-79"/>
                <a:cs typeface="Futura" panose="020B0602020204020303" pitchFamily="34" charset="-79"/>
              </a:rPr>
              <a:t>Si consiguió y llevo este equipo de respiradores se continúa con el ensayo o demostrar cómo usarlos adecuadamente.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74A1-BC47-BE41-830B-CD7893ADAA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37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b="1" dirty="0">
                <a:latin typeface="Futura" panose="020B0602020204020303" pitchFamily="34" charset="-79"/>
                <a:cs typeface="Futura" panose="020B0602020204020303" pitchFamily="34" charset="-79"/>
              </a:rPr>
              <a:t>Antes que todo, se explica en</a:t>
            </a:r>
            <a:r>
              <a:rPr lang="es-ES_tradnl" sz="1200" b="1" noProof="0" dirty="0">
                <a:latin typeface="Futura" panose="020B0602020204020303" pitchFamily="34" charset="-79"/>
                <a:cs typeface="Futura" panose="020B0602020204020303" pitchFamily="34" charset="-79"/>
              </a:rPr>
              <a:t> 5 minutos y se explica que estos materiales comprenden 2 páginas de una sola hojas, que van revés y derecho: </a:t>
            </a:r>
          </a:p>
          <a:p>
            <a:endParaRPr lang="es-ES_tradnl" sz="1200" b="1" noProof="0" dirty="0"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r>
              <a:rPr lang="es-ES_tradnl" sz="1200" b="1" noProof="0" dirty="0">
                <a:latin typeface="Futura" panose="020B0602020204020303" pitchFamily="34" charset="-79"/>
                <a:cs typeface="Futura" panose="020B0602020204020303" pitchFamily="34" charset="-79"/>
              </a:rPr>
              <a:t>PASO 1 - En menos de 5 minuto se explica que estos materiales comprenden 2 hojas revés y derecho. </a:t>
            </a:r>
          </a:p>
          <a:p>
            <a:endParaRPr lang="es-ES_tradnl" sz="1200" b="1" dirty="0"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r>
              <a:rPr lang="es-ES_tradnl" sz="1200" b="1" noProof="0" dirty="0">
                <a:latin typeface="Futura" panose="020B0602020204020303" pitchFamily="34" charset="-79"/>
                <a:cs typeface="Futura" panose="020B0602020204020303" pitchFamily="34" charset="-79"/>
              </a:rPr>
              <a:t>PASO 2 – La página 1 o de enfrente, tiene información básica sobre los peligros del moho o mojo para la comunidad jornalera si trabaja donde hay moho.  </a:t>
            </a:r>
          </a:p>
          <a:p>
            <a:endParaRPr lang="es-ES_tradnl" sz="1200" b="1" dirty="0"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r>
              <a:rPr lang="es-ES_tradnl" sz="1200" b="1" noProof="0" dirty="0">
                <a:latin typeface="Futura" panose="020B0602020204020303" pitchFamily="34" charset="-79"/>
                <a:cs typeface="Futura" panose="020B0602020204020303" pitchFamily="34" charset="-79"/>
              </a:rPr>
              <a:t>PASO 3 – La página 2 o de atrás, completa el tema </a:t>
            </a:r>
            <a:r>
              <a:rPr lang="es-ES_tradnl" sz="1200" b="1" dirty="0">
                <a:latin typeface="Futura" panose="020B0602020204020303" pitchFamily="34" charset="-79"/>
                <a:cs typeface="Futura" panose="020B0602020204020303" pitchFamily="34" charset="-79"/>
              </a:rPr>
              <a:t>ayudándonos a entender la importancia del</a:t>
            </a:r>
            <a:r>
              <a:rPr lang="es-ES_tradnl" sz="1200" b="1" noProof="0" dirty="0">
                <a:latin typeface="Futura" panose="020B0602020204020303" pitchFamily="34" charset="-79"/>
                <a:cs typeface="Futura" panose="020B0602020204020303" pitchFamily="34" charset="-79"/>
              </a:rPr>
              <a:t> uso adecuado de los respiradores para lidiar con el moho o mojo durante las inundaciones y otras emergencias o desastres.</a:t>
            </a:r>
          </a:p>
          <a:p>
            <a:endParaRPr lang="es-ES_trad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74A1-BC47-BE41-830B-CD7893ADAA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08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i="0" noProof="0" dirty="0">
                <a:latin typeface="Futura" panose="020B0602020204020303" pitchFamily="34" charset="-79"/>
                <a:cs typeface="Futura" panose="020B0602020204020303" pitchFamily="34" charset="-79"/>
              </a:rPr>
              <a:t>Luego sigue l</a:t>
            </a:r>
            <a:r>
              <a:rPr lang="es-ES_tradnl" sz="1200" b="1" noProof="0" dirty="0">
                <a:latin typeface="Futura" panose="020B0602020204020303" pitchFamily="34" charset="-79"/>
                <a:cs typeface="Futura" panose="020B0602020204020303" pitchFamily="34" charset="-79"/>
              </a:rPr>
              <a:t>a página 2 o de atrás, completa el tema </a:t>
            </a:r>
            <a:r>
              <a:rPr lang="es-ES_tradnl" sz="1200" b="1" dirty="0">
                <a:latin typeface="Futura" panose="020B0602020204020303" pitchFamily="34" charset="-79"/>
                <a:cs typeface="Futura" panose="020B0602020204020303" pitchFamily="34" charset="-79"/>
              </a:rPr>
              <a:t>ayudándonos a entender la importancia del</a:t>
            </a:r>
            <a:r>
              <a:rPr lang="es-ES_tradnl" sz="1200" b="1" noProof="0" dirty="0">
                <a:latin typeface="Futura" panose="020B0602020204020303" pitchFamily="34" charset="-79"/>
                <a:cs typeface="Futura" panose="020B0602020204020303" pitchFamily="34" charset="-79"/>
              </a:rPr>
              <a:t> uso adecuado de los respiradores para lidiar con el moho o mojo durante las inundaciones y otras emergencias o desastres.</a:t>
            </a:r>
          </a:p>
          <a:p>
            <a:endParaRPr lang="es-ES_tradnl" b="1" i="0" noProof="0" dirty="0"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74A1-BC47-BE41-830B-CD7893ADAA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11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b="1" i="0" noProof="0" dirty="0">
                <a:latin typeface="Futura" panose="020B0602020204020303" pitchFamily="34" charset="-79"/>
                <a:cs typeface="Futura" panose="020B0602020204020303" pitchFamily="34" charset="-79"/>
              </a:rPr>
              <a:t>Se continua en 5 min. </a:t>
            </a:r>
          </a:p>
          <a:p>
            <a:endParaRPr lang="es-ES_tradnl" b="1" i="0" noProof="0" dirty="0"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r>
              <a:rPr lang="es-ES_tradnl" b="1" i="0" noProof="0" dirty="0">
                <a:latin typeface="Futura" panose="020B0602020204020303" pitchFamily="34" charset="-79"/>
                <a:cs typeface="Futura" panose="020B0602020204020303" pitchFamily="34" charset="-79"/>
              </a:rPr>
              <a:t>Se muestra la diapositiva, como un ejemplo de un código creado del guion oficial del CDC en este caso, y cómo lo hicimos más digerible. Pero se explica que más adelante vamos a hablar de los códigos del tema, Los Incendios.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74A1-BC47-BE41-830B-CD7893ADAA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87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b="1" i="0" noProof="0" dirty="0">
                <a:latin typeface="Futura" panose="020B0602020204020303" pitchFamily="34" charset="-79"/>
                <a:cs typeface="Futura" panose="020B0602020204020303" pitchFamily="34" charset="-79"/>
              </a:rPr>
              <a:t>Se da una muestra rápida de 5 min</a:t>
            </a:r>
          </a:p>
          <a:p>
            <a:endParaRPr lang="es-ES_tradnl" b="1" i="0" noProof="0" dirty="0"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r>
              <a:rPr lang="es-ES_tradnl" b="1" i="0" noProof="0" dirty="0">
                <a:latin typeface="Futura" panose="020B0602020204020303" pitchFamily="34" charset="-79"/>
                <a:cs typeface="Futura" panose="020B0602020204020303" pitchFamily="34" charset="-79"/>
              </a:rPr>
              <a:t>Se regresa a la diapositiva(slide) 5 y se les pide que comparen y den las diferencias principales. </a:t>
            </a:r>
          </a:p>
          <a:p>
            <a:r>
              <a:rPr lang="es-ES_tradnl" b="1" i="0" noProof="0" dirty="0">
                <a:latin typeface="Futura" panose="020B0602020204020303" pitchFamily="34" charset="-79"/>
                <a:cs typeface="Futura" panose="020B0602020204020303" pitchFamily="34" charset="-79"/>
              </a:rPr>
              <a:t> </a:t>
            </a:r>
          </a:p>
          <a:p>
            <a:r>
              <a:rPr lang="es-ES_tradnl" b="1" i="0" noProof="0" dirty="0">
                <a:latin typeface="Futura" panose="020B0602020204020303" pitchFamily="34" charset="-79"/>
                <a:cs typeface="Futura" panose="020B0602020204020303" pitchFamily="34" charset="-79"/>
              </a:rPr>
              <a:t>Luego se pregunta ¿qué se puede aprender para mejorar nuestros materiales y ser más efectivos?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74A1-BC47-BE41-830B-CD7893ADAA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44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b="1" i="0" noProof="0" dirty="0">
                <a:latin typeface="Futura" panose="020B0602020204020303" pitchFamily="34" charset="-79"/>
                <a:cs typeface="Futura" panose="020B0602020204020303" pitchFamily="34" charset="-79"/>
              </a:rPr>
              <a:t>Se explica en 5 minutos</a:t>
            </a:r>
          </a:p>
          <a:p>
            <a:endParaRPr lang="es-ES_tradnl" b="1" i="0" noProof="0" dirty="0"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r>
              <a:rPr lang="es-ES_tradnl" b="1" i="0" noProof="0" dirty="0">
                <a:latin typeface="Futura" panose="020B0602020204020303" pitchFamily="34" charset="-79"/>
                <a:cs typeface="Futura" panose="020B0602020204020303" pitchFamily="34" charset="-79"/>
              </a:rPr>
              <a:t>Se pide a las personas participantes que nos ayuden a leer y a explicar qué entienden al ver esta definición.</a:t>
            </a:r>
          </a:p>
          <a:p>
            <a:endParaRPr lang="es-ES_tradnl" b="1" i="0" noProof="0" dirty="0"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r>
              <a:rPr lang="es-ES_tradnl" b="1" i="0" noProof="0" dirty="0">
                <a:latin typeface="Futura" panose="020B0602020204020303" pitchFamily="34" charset="-79"/>
                <a:cs typeface="Futura" panose="020B0602020204020303" pitchFamily="34" charset="-79"/>
              </a:rPr>
              <a:t>Luego nos aseguramos que se haya entendido bien y se contestan preguntas.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74A1-BC47-BE41-830B-CD7893ADAA5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33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b="1" i="0" noProof="0" dirty="0">
                <a:latin typeface="Futura" panose="020B0602020204020303" pitchFamily="34" charset="-79"/>
                <a:cs typeface="Futura" panose="020B0602020204020303" pitchFamily="34" charset="-79"/>
              </a:rPr>
              <a:t>En menos de 5 minuto se explica el cuadro del proceso de descodificación.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74A1-BC47-BE41-830B-CD7893ADAA5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212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600" b="1" i="0" noProof="0" dirty="0">
                <a:latin typeface="Futura" panose="020B0602020204020303" pitchFamily="34" charset="-79"/>
                <a:cs typeface="Futura" panose="020B0602020204020303" pitchFamily="34" charset="-79"/>
              </a:rPr>
              <a:t>SI LE QUEDA TIEMPO SE PUEDE REFLEXIONAR SOBRE LOS DERECHOS LABORALES DURANTES LAS EMERGENCIA Y DESASTRES NATURALE.</a:t>
            </a:r>
          </a:p>
          <a:p>
            <a:endParaRPr lang="es-ES_tradnl" sz="1600" b="1" i="0" noProof="0" dirty="0"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r>
              <a:rPr lang="es-ES_tradnl" sz="1600" b="1" i="0" noProof="0" dirty="0">
                <a:latin typeface="Futura" panose="020B0602020204020303" pitchFamily="34" charset="-79"/>
                <a:cs typeface="Futura" panose="020B0602020204020303" pitchFamily="34" charset="-79"/>
              </a:rPr>
              <a:t>Se continua con un dialogo de 5 min. </a:t>
            </a:r>
          </a:p>
          <a:p>
            <a:r>
              <a:rPr lang="es-ES_tradnl" sz="1600" b="1" i="0" noProof="0" dirty="0">
                <a:latin typeface="Futura" panose="020B0602020204020303" pitchFamily="34" charset="-79"/>
                <a:cs typeface="Futura" panose="020B0602020204020303" pitchFamily="34" charset="-79"/>
              </a:rPr>
              <a:t>Se preguntan que ven y que entienden de este material del tema sobre los códigos que hay y cómo los podemos mejorar. </a:t>
            </a:r>
          </a:p>
          <a:p>
            <a:r>
              <a:rPr lang="es-ES_tradnl" sz="1600" b="1" i="0" noProof="0" dirty="0">
                <a:latin typeface="Futura" panose="020B0602020204020303" pitchFamily="34" charset="-79"/>
                <a:cs typeface="Futura" panose="020B0602020204020303" pitchFamily="34" charset="-79"/>
              </a:rPr>
              <a:t>Se pregunta:</a:t>
            </a:r>
          </a:p>
          <a:p>
            <a:pPr marL="228600" indent="-228600">
              <a:buFont typeface="+mj-lt"/>
              <a:buAutoNum type="arabicPeriod"/>
            </a:pPr>
            <a:r>
              <a:rPr lang="es-ES_tradnl" sz="1600" b="1" i="0" noProof="0" dirty="0">
                <a:latin typeface="Futura" panose="020B0602020204020303" pitchFamily="34" charset="-79"/>
                <a:cs typeface="Futura" panose="020B0602020204020303" pitchFamily="34" charset="-79"/>
              </a:rPr>
              <a:t>¿Qué ven y entienden?</a:t>
            </a:r>
          </a:p>
          <a:p>
            <a:pPr marL="228600" indent="-228600">
              <a:buFont typeface="+mj-lt"/>
              <a:buAutoNum type="arabicPeriod"/>
            </a:pPr>
            <a:r>
              <a:rPr lang="es-ES_tradnl" sz="1600" b="1" i="0" noProof="0" dirty="0">
                <a:latin typeface="Futura" panose="020B0602020204020303" pitchFamily="34" charset="-79"/>
                <a:cs typeface="Futura" panose="020B0602020204020303" pitchFamily="34" charset="-79"/>
              </a:rPr>
              <a:t>¿Qué les hace sentir este material?</a:t>
            </a:r>
          </a:p>
          <a:p>
            <a:pPr marL="228600" indent="-228600">
              <a:buFont typeface="+mj-lt"/>
              <a:buAutoNum type="arabicPeriod"/>
            </a:pPr>
            <a:r>
              <a:rPr lang="es-ES_tradnl" sz="1600" b="1" i="0" noProof="0" dirty="0">
                <a:latin typeface="Futura" panose="020B0602020204020303" pitchFamily="34" charset="-79"/>
                <a:cs typeface="Futura" panose="020B0602020204020303" pitchFamily="34" charset="-79"/>
              </a:rPr>
              <a:t>¿Qué acción tomarían? </a:t>
            </a:r>
          </a:p>
          <a:p>
            <a:pPr marL="228600" indent="-228600">
              <a:buFont typeface="+mj-lt"/>
              <a:buAutoNum type="arabicPeriod"/>
            </a:pPr>
            <a:r>
              <a:rPr lang="es-ES_tradnl" sz="1600" b="1" i="0" noProof="0" dirty="0">
                <a:latin typeface="Futura" panose="020B0602020204020303" pitchFamily="34" charset="-79"/>
                <a:cs typeface="Futura" panose="020B0602020204020303" pitchFamily="34" charset="-79"/>
              </a:rPr>
              <a:t>¿Cómo lo utilizarían en su trabajo?</a:t>
            </a:r>
          </a:p>
          <a:p>
            <a:endParaRPr lang="es-ES_tradnl" sz="1600" b="1" i="0" noProof="0" dirty="0"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74A1-BC47-BE41-830B-CD7893ADAA5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320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b="1" i="0" noProof="0" dirty="0">
                <a:latin typeface="Futura" panose="020B0602020204020303" pitchFamily="34" charset="-79"/>
                <a:cs typeface="Futura" panose="020B0602020204020303" pitchFamily="34" charset="-79"/>
              </a:rPr>
              <a:t>Se continua en 5 min.</a:t>
            </a:r>
          </a:p>
          <a:p>
            <a:endParaRPr lang="es-ES_tradnl" b="1" i="0" noProof="0" dirty="0"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r>
              <a:rPr lang="es-ES_tradnl" b="1" i="0" noProof="0" dirty="0">
                <a:latin typeface="Futura" panose="020B0602020204020303" pitchFamily="34" charset="-79"/>
                <a:cs typeface="Futura" panose="020B0602020204020303" pitchFamily="34" charset="-79"/>
              </a:rPr>
              <a:t>Se comparte dónde podemos adquirir de gratis estos materiales.  </a:t>
            </a:r>
          </a:p>
          <a:p>
            <a:r>
              <a:rPr lang="es-ES_tradnl" b="1" i="0" noProof="0" dirty="0">
                <a:latin typeface="Futura" panose="020B0602020204020303" pitchFamily="34" charset="-79"/>
                <a:cs typeface="Futura" panose="020B0602020204020303" pitchFamily="34" charset="-79"/>
              </a:rPr>
              <a:t>Si hay </a:t>
            </a:r>
            <a:r>
              <a:rPr lang="es-ES_tradnl" b="1" i="0" noProof="0" dirty="0" err="1">
                <a:latin typeface="Futura" panose="020B0602020204020303" pitchFamily="34" charset="-79"/>
                <a:cs typeface="Futura" panose="020B0602020204020303" pitchFamily="34" charset="-79"/>
              </a:rPr>
              <a:t>tepo</a:t>
            </a:r>
            <a:r>
              <a:rPr lang="es-ES_tradnl" b="1" i="0" noProof="0" dirty="0">
                <a:latin typeface="Futura" panose="020B0602020204020303" pitchFamily="34" charset="-79"/>
                <a:cs typeface="Futura" panose="020B0602020204020303" pitchFamily="34" charset="-79"/>
              </a:rPr>
              <a:t> se hace una demostración en línea de como encontrar el material y como bajarlo y archivarlo en sus computadoras o teléfonos.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74A1-BC47-BE41-830B-CD7893ADAA5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961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b="1" i="0" noProof="0" dirty="0">
                <a:latin typeface="Futura" panose="020B0602020204020303" pitchFamily="34" charset="-79"/>
                <a:cs typeface="Futura" panose="020B0602020204020303" pitchFamily="34" charset="-79"/>
              </a:rPr>
              <a:t>Se continua en 5 min.</a:t>
            </a:r>
          </a:p>
          <a:p>
            <a:endParaRPr lang="es-ES_tradnl" b="1" i="0" noProof="0" dirty="0"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r>
              <a:rPr lang="es-ES_tradnl" b="1" i="0" noProof="0" dirty="0">
                <a:latin typeface="Futura" panose="020B0602020204020303" pitchFamily="34" charset="-79"/>
                <a:cs typeface="Futura" panose="020B0602020204020303" pitchFamily="34" charset="-79"/>
              </a:rPr>
              <a:t>Se comparte dónde podemos adquirir de gratis estos materiales.  </a:t>
            </a:r>
          </a:p>
          <a:p>
            <a:r>
              <a:rPr lang="es-ES_tradnl" b="1" i="0" noProof="0" dirty="0">
                <a:latin typeface="Futura" panose="020B0602020204020303" pitchFamily="34" charset="-79"/>
                <a:cs typeface="Futura" panose="020B0602020204020303" pitchFamily="34" charset="-79"/>
              </a:rPr>
              <a:t>Si hay </a:t>
            </a:r>
            <a:r>
              <a:rPr lang="es-ES_tradnl" b="1" i="0" noProof="0" dirty="0" err="1">
                <a:latin typeface="Futura" panose="020B0602020204020303" pitchFamily="34" charset="-79"/>
                <a:cs typeface="Futura" panose="020B0602020204020303" pitchFamily="34" charset="-79"/>
              </a:rPr>
              <a:t>tepo</a:t>
            </a:r>
            <a:r>
              <a:rPr lang="es-ES_tradnl" b="1" i="0" noProof="0" dirty="0">
                <a:latin typeface="Futura" panose="020B0602020204020303" pitchFamily="34" charset="-79"/>
                <a:cs typeface="Futura" panose="020B0602020204020303" pitchFamily="34" charset="-79"/>
              </a:rPr>
              <a:t> se hace una demostración en línea de como encontrar el material y como bajarlo y archivarlo en sus computadoras o teléfonos.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74A1-BC47-BE41-830B-CD7893ADAA5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35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noProof="0" dirty="0"/>
              <a:t>En esta parte la persona que facilita pregunta a la plenaria: (15 min)</a:t>
            </a:r>
          </a:p>
          <a:p>
            <a:endParaRPr lang="es-ES_tradnl" noProof="0" dirty="0"/>
          </a:p>
          <a:p>
            <a:pPr marL="228600" indent="-228600" algn="l">
              <a:buFont typeface="+mj-lt"/>
              <a:buAutoNum type="arabicPeriod"/>
            </a:pPr>
            <a:r>
              <a:rPr lang="es-ES_tradnl" sz="1200" b="1" noProof="0" dirty="0">
                <a:latin typeface="Futura" panose="020B0602020204020303" pitchFamily="34" charset="-79"/>
                <a:cs typeface="Futura" panose="020B0602020204020303" pitchFamily="34" charset="-79"/>
              </a:rPr>
              <a:t>¿</a:t>
            </a:r>
            <a:r>
              <a:rPr lang="es-ES" sz="1200" b="1" noProof="0" dirty="0">
                <a:latin typeface="Futura" panose="020B0602020204020303" pitchFamily="34" charset="-79"/>
                <a:cs typeface="Futura" panose="020B0602020204020303" pitchFamily="34" charset="-79"/>
              </a:rPr>
              <a:t>A</a:t>
            </a:r>
            <a:r>
              <a:rPr lang="es-ES" sz="1200" b="1" dirty="0">
                <a:effectLst/>
                <a:latin typeface="Futura" panose="020B0602020204020303" pitchFamily="34" charset="-79"/>
                <a:ea typeface="Times New Roman" panose="02020603050405020304" pitchFamily="18" charset="0"/>
                <a:cs typeface="Futura" panose="020B0602020204020303" pitchFamily="34" charset="-79"/>
              </a:rPr>
              <a:t> quiénes afectan los incendios forestales</a:t>
            </a:r>
            <a:r>
              <a:rPr lang="es-ES_tradnl" sz="1200" b="1" noProof="0" dirty="0">
                <a:latin typeface="Futura" panose="020B0602020204020303" pitchFamily="34" charset="-79"/>
                <a:cs typeface="Futura" panose="020B0602020204020303" pitchFamily="34" charset="-79"/>
              </a:rPr>
              <a:t>?</a:t>
            </a:r>
          </a:p>
          <a:p>
            <a:pPr marL="228600" indent="-228600" algn="l">
              <a:buFont typeface="+mj-lt"/>
              <a:buAutoNum type="arabicPeriod"/>
            </a:pPr>
            <a:r>
              <a:rPr lang="es-ES_tradnl" sz="1200" b="1" noProof="0" dirty="0">
                <a:latin typeface="Futura" panose="020B0602020204020303" pitchFamily="34" charset="-79"/>
                <a:cs typeface="Futura" panose="020B0602020204020303" pitchFamily="34" charset="-79"/>
              </a:rPr>
              <a:t>¿</a:t>
            </a:r>
            <a:r>
              <a:rPr lang="es-ES" sz="1200" b="1" dirty="0">
                <a:latin typeface="Futura" panose="020B0602020204020303" pitchFamily="34" charset="-79"/>
                <a:cs typeface="Futura" panose="020B0602020204020303" pitchFamily="34" charset="-79"/>
              </a:rPr>
              <a:t>Cómo l</a:t>
            </a:r>
            <a:r>
              <a:rPr lang="es-ES" sz="1200" b="1" dirty="0">
                <a:effectLst/>
                <a:latin typeface="Futura" panose="020B0602020204020303" pitchFamily="34" charset="-79"/>
                <a:ea typeface="Times New Roman" panose="02020603050405020304" pitchFamily="18" charset="0"/>
                <a:cs typeface="Futura" panose="020B0602020204020303" pitchFamily="34" charset="-79"/>
              </a:rPr>
              <a:t>es afectan</a:t>
            </a:r>
            <a:r>
              <a:rPr lang="es-ES_tradnl" sz="1200" b="1" noProof="0" dirty="0">
                <a:latin typeface="Futura" panose="020B0602020204020303" pitchFamily="34" charset="-79"/>
                <a:cs typeface="Futura" panose="020B0602020204020303" pitchFamily="34" charset="-79"/>
              </a:rPr>
              <a:t>?</a:t>
            </a:r>
          </a:p>
          <a:p>
            <a:pPr marL="228600" indent="-228600" algn="l">
              <a:buFont typeface="+mj-lt"/>
              <a:buAutoNum type="arabicPeriod"/>
            </a:pPr>
            <a:r>
              <a:rPr lang="es-ES_tradnl" sz="1200" b="1" noProof="0" dirty="0">
                <a:latin typeface="Futura" panose="020B0602020204020303" pitchFamily="34" charset="-79"/>
                <a:cs typeface="Futura" panose="020B0602020204020303" pitchFamily="34" charset="-79"/>
              </a:rPr>
              <a:t>¿</a:t>
            </a:r>
            <a:r>
              <a:rPr lang="es-ES" sz="1200" b="1" dirty="0">
                <a:latin typeface="Futura" panose="020B0602020204020303" pitchFamily="34" charset="-79"/>
                <a:cs typeface="Futura" panose="020B0602020204020303" pitchFamily="34" charset="-79"/>
              </a:rPr>
              <a:t>De qué manera afectan a la comunidad jornalera</a:t>
            </a:r>
            <a:r>
              <a:rPr lang="es-ES_tradnl" sz="1200" b="1" noProof="0" dirty="0">
                <a:latin typeface="Futura" panose="020B0602020204020303" pitchFamily="34" charset="-79"/>
                <a:cs typeface="Futura" panose="020B0602020204020303" pitchFamily="34" charset="-79"/>
              </a:rPr>
              <a:t>?</a:t>
            </a:r>
          </a:p>
          <a:p>
            <a:endParaRPr lang="es-ES_tradnl" sz="1200" b="1" noProof="0" dirty="0"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r>
              <a:rPr lang="es-ES_tradnl" sz="1200" b="1" noProof="0" dirty="0">
                <a:latin typeface="Futura" panose="020B0602020204020303" pitchFamily="34" charset="-79"/>
                <a:cs typeface="Futura" panose="020B0602020204020303" pitchFamily="34" charset="-79"/>
              </a:rPr>
              <a:t>Se pide que escriban sus respuestas en el chat por cuestiones de tiempo.</a:t>
            </a:r>
          </a:p>
          <a:p>
            <a:endParaRPr lang="es-ES_tradnl" sz="1200" b="1" noProof="0" dirty="0"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r>
              <a:rPr lang="es-ES_tradnl" sz="1200" b="1" noProof="0" dirty="0">
                <a:latin typeface="Futura" panose="020B0602020204020303" pitchFamily="34" charset="-79"/>
                <a:cs typeface="Futura" panose="020B0602020204020303" pitchFamily="34" charset="-79"/>
              </a:rPr>
              <a:t>Luego se hace un resumen y se pasa a la siguiente diapositiva o </a:t>
            </a:r>
            <a:r>
              <a:rPr lang="es-ES_tradnl" sz="1200" b="1" noProof="0" dirty="0" err="1">
                <a:latin typeface="Futura" panose="020B0602020204020303" pitchFamily="34" charset="-79"/>
                <a:cs typeface="Futura" panose="020B0602020204020303" pitchFamily="34" charset="-79"/>
              </a:rPr>
              <a:t>slide</a:t>
            </a:r>
            <a:r>
              <a:rPr lang="es-ES_tradnl" sz="1200" b="1" noProof="0" dirty="0">
                <a:latin typeface="Futura" panose="020B0602020204020303" pitchFamily="34" charset="-79"/>
                <a:cs typeface="Futura" panose="020B0602020204020303" pitchFamily="34" charset="-79"/>
              </a:rPr>
              <a:t>.</a:t>
            </a:r>
            <a:endParaRPr lang="es-ES_tradnl" sz="1200" b="1" dirty="0"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74A1-BC47-BE41-830B-CD7893ADAA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91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i="0" noProof="0" dirty="0">
                <a:latin typeface="Futura" panose="020B0602020204020303" pitchFamily="34" charset="-79"/>
                <a:cs typeface="Futura" panose="020B0602020204020303" pitchFamily="34" charset="-79"/>
              </a:rPr>
              <a:t>Se continua  y se cierra en 5 min.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74A1-BC47-BE41-830B-CD7893ADAA5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20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latin typeface="Futura" panose="020B0602020204020303" pitchFamily="34" charset="-79"/>
                <a:cs typeface="Futura" panose="020B0602020204020303" pitchFamily="34" charset="-79"/>
              </a:rPr>
              <a:t>Info de </a:t>
            </a:r>
            <a:r>
              <a:rPr lang="en-US" b="1" i="0" dirty="0" err="1">
                <a:latin typeface="Futura" panose="020B0602020204020303" pitchFamily="34" charset="-79"/>
                <a:cs typeface="Futura" panose="020B0602020204020303" pitchFamily="34" charset="-79"/>
              </a:rPr>
              <a:t>contactos</a:t>
            </a:r>
            <a:endParaRPr lang="en-US" b="1" i="0" dirty="0"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74A1-BC47-BE41-830B-CD7893ADAA5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69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b="1" i="0" noProof="0" dirty="0">
                <a:latin typeface="Futura" panose="020B0602020204020303" pitchFamily="34" charset="-79"/>
                <a:cs typeface="Futura" panose="020B0602020204020303" pitchFamily="34" charset="-79"/>
              </a:rPr>
              <a:t>En menos de 2 minutos se p, aclarando que solo son ayudas para que la gente participe y se de el tema de manear accesible y sencilla. </a:t>
            </a:r>
          </a:p>
          <a:p>
            <a:r>
              <a:rPr lang="es-ES_tradnl" b="1" i="0" noProof="0" dirty="0">
                <a:latin typeface="Futura" panose="020B0602020204020303" pitchFamily="34" charset="-79"/>
                <a:cs typeface="Futura" panose="020B0602020204020303" pitchFamily="34" charset="-79"/>
              </a:rPr>
              <a:t>Así pasen a presentar los materiales que sigue.</a:t>
            </a:r>
            <a:endParaRPr lang="en-US" b="1" i="0" dirty="0"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74A1-BC47-BE41-830B-CD7893ADAA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47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400" b="1" i="0" noProof="0" dirty="0">
                <a:latin typeface="Futura" panose="020B0602020204020303" pitchFamily="34" charset="-79"/>
                <a:cs typeface="Futura" panose="020B0602020204020303" pitchFamily="34" charset="-79"/>
              </a:rPr>
              <a:t>En esta parte se organizan 4 grupos o se hace en plenaria, y se van a contestar dos preguntas por cada material que se trabaje:</a:t>
            </a:r>
          </a:p>
          <a:p>
            <a:pPr marL="342900" indent="-342900">
              <a:buFont typeface="+mj-lt"/>
              <a:buAutoNum type="arabicParenR"/>
            </a:pPr>
            <a:endParaRPr lang="es-ES_tradnl" sz="1400" b="1" i="0" noProof="0" dirty="0"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marL="342900" indent="-342900" algn="l">
              <a:buFont typeface="+mj-lt"/>
              <a:buAutoNum type="arabicParenR"/>
            </a:pPr>
            <a:r>
              <a:rPr lang="es-ES_tradnl" sz="1400" b="1" dirty="0">
                <a:solidFill>
                  <a:srgbClr val="E05D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¿Por favor escriba cuál es la función que ve o qué significado tiene?</a:t>
            </a:r>
          </a:p>
          <a:p>
            <a:pPr marL="342900" indent="-342900" algn="l">
              <a:buFont typeface="+mj-lt"/>
              <a:buAutoNum type="arabicParenR"/>
            </a:pPr>
            <a:endParaRPr lang="es-ES_tradnl" sz="1400" b="1" dirty="0">
              <a:solidFill>
                <a:srgbClr val="E05D20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marL="342900" indent="-342900" algn="l">
              <a:buFont typeface="+mj-lt"/>
              <a:buAutoNum type="arabicParenR"/>
            </a:pPr>
            <a:r>
              <a:rPr lang="es-ES_tradnl" sz="2000" b="1" dirty="0">
                <a:solidFill>
                  <a:srgbClr val="E05D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¿Cómo utilizaría este material en las esquinas o el centro?</a:t>
            </a:r>
            <a:r>
              <a:rPr lang="es-ES_tradnl" sz="1400" b="1" dirty="0">
                <a:solidFill>
                  <a:srgbClr val="E05D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 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endParaRPr lang="es-ES_tradnl" sz="1400" b="1" i="0" dirty="0">
              <a:solidFill>
                <a:srgbClr val="DE8C3D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77"/>
              <a:buChar char="v"/>
              <a:tabLst/>
              <a:defRPr/>
            </a:pPr>
            <a:r>
              <a:rPr lang="es-ES_tradnl" sz="1400" b="1" i="0" noProof="0" dirty="0">
                <a:latin typeface="Futura" panose="020B0602020204020303" pitchFamily="34" charset="-79"/>
                <a:cs typeface="Futura" panose="020B0602020204020303" pitchFamily="34" charset="-79"/>
              </a:rPr>
              <a:t>Sí se trabajó en grupos, se pasa a una plenaria para presentar el trabajo de los grupos. </a:t>
            </a:r>
            <a:endParaRPr lang="es-ES_tradnl" sz="1400" b="1" i="0" dirty="0"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endParaRPr lang="es-ES_tradnl" sz="1400" b="1" i="0" noProof="0" dirty="0"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marL="285750" indent="-285750">
              <a:buFont typeface="Wingdings" pitchFamily="2" charset="77"/>
              <a:buChar char="v"/>
            </a:pPr>
            <a:r>
              <a:rPr lang="es-ES_tradnl" sz="1400" b="1" i="0" noProof="0" dirty="0">
                <a:latin typeface="Futura" panose="020B0602020204020303" pitchFamily="34" charset="-79"/>
                <a:cs typeface="Futura" panose="020B0602020204020303" pitchFamily="34" charset="-79"/>
              </a:rPr>
              <a:t>Luego las personas facilitadoras  hacen un resumen y se pasa a la siguiente diapositiva o slide.</a:t>
            </a:r>
            <a:endParaRPr lang="es-ES_tradnl" sz="1400" b="1" i="0" dirty="0"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endParaRPr lang="en-US" sz="1400" b="1" i="0" dirty="0"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endParaRPr lang="en-US" sz="1400" b="1" i="0" dirty="0"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74A1-BC47-BE41-830B-CD7893ADAA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8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b="1" i="0" noProof="0" dirty="0">
                <a:latin typeface="Futura" panose="020B0602020204020303" pitchFamily="34" charset="-79"/>
                <a:cs typeface="Futura" panose="020B0602020204020303" pitchFamily="34" charset="-79"/>
              </a:rPr>
              <a:t>En esta parte, sino hay plenaria,  se organizan grupos que van a trabajar en los siguiente:</a:t>
            </a:r>
          </a:p>
          <a:p>
            <a:endParaRPr lang="es-ES_tradnl" b="1" i="0" noProof="0" dirty="0"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marL="171450" indent="-171450" algn="l">
              <a:buFont typeface="Wingdings" pitchFamily="2" charset="77"/>
              <a:buChar char="v"/>
            </a:pPr>
            <a:r>
              <a:rPr lang="es-ES_tradnl" b="1" i="0" dirty="0">
                <a:solidFill>
                  <a:srgbClr val="E05D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Tómese 2 minutos y v</a:t>
            </a:r>
            <a:r>
              <a:rPr lang="es-ES_tradnl" sz="1200" b="1" i="0" dirty="0">
                <a:solidFill>
                  <a:srgbClr val="E05D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ea cada dibujo y luego en grupo respondan.</a:t>
            </a:r>
          </a:p>
          <a:p>
            <a:pPr algn="l"/>
            <a:r>
              <a:rPr lang="es-ES_tradnl" sz="1200" b="1" i="0" dirty="0">
                <a:solidFill>
                  <a:srgbClr val="E05D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 </a:t>
            </a:r>
          </a:p>
          <a:p>
            <a:pPr marL="228600" indent="-228600" algn="l">
              <a:buFont typeface="+mj-lt"/>
              <a:buAutoNum type="arabicParenR"/>
            </a:pPr>
            <a:r>
              <a:rPr lang="es-ES_tradnl" sz="1200" b="1" i="0" dirty="0">
                <a:solidFill>
                  <a:srgbClr val="E05D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¿Por favor escriba cuál es la función que ve o qué significado tiene?</a:t>
            </a:r>
          </a:p>
          <a:p>
            <a:pPr marL="228600" indent="-228600" algn="l">
              <a:buFont typeface="+mj-lt"/>
              <a:buAutoNum type="arabicParenR"/>
            </a:pPr>
            <a:endParaRPr lang="es-ES_tradnl" sz="1200" b="1" i="0" dirty="0">
              <a:solidFill>
                <a:srgbClr val="E05D20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marL="228600" indent="-228600" algn="l">
              <a:buFont typeface="+mj-lt"/>
              <a:buAutoNum type="arabicParenR"/>
            </a:pPr>
            <a:r>
              <a:rPr lang="es-ES_tradnl" sz="1200" b="1" i="0" dirty="0">
                <a:solidFill>
                  <a:srgbClr val="E05D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¿</a:t>
            </a:r>
            <a:r>
              <a:rPr lang="es-ES_tradnl" b="1" i="0" dirty="0">
                <a:solidFill>
                  <a:srgbClr val="E05D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Cómo utilizaría este </a:t>
            </a:r>
            <a:r>
              <a:rPr lang="es-ES_tradnl" sz="1200" b="1" i="0" dirty="0">
                <a:solidFill>
                  <a:srgbClr val="E05D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material en las esquinas o el centro? 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endParaRPr lang="es-ES_tradnl" sz="1200" b="1" i="0" dirty="0">
              <a:solidFill>
                <a:srgbClr val="DE8C3D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77"/>
              <a:buChar char="v"/>
              <a:tabLst/>
              <a:defRPr/>
            </a:pPr>
            <a:r>
              <a:rPr lang="es-ES_tradnl" sz="1200" b="1" i="0" noProof="0" dirty="0">
                <a:latin typeface="Futura" panose="020B0602020204020303" pitchFamily="34" charset="-79"/>
                <a:cs typeface="Futura" panose="020B0602020204020303" pitchFamily="34" charset="-79"/>
              </a:rPr>
              <a:t>Luego se presenta y reflexiona en plenaria</a:t>
            </a:r>
            <a:endParaRPr lang="es-ES_tradnl" sz="1200" b="1" i="0" dirty="0"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endParaRPr lang="es-ES_tradnl" sz="1200" b="1" i="0" noProof="0" dirty="0"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r>
              <a:rPr lang="es-ES_tradnl" sz="1200" b="1" i="0" noProof="0" dirty="0">
                <a:latin typeface="Futura" panose="020B0602020204020303" pitchFamily="34" charset="-79"/>
                <a:cs typeface="Futura" panose="020B0602020204020303" pitchFamily="34" charset="-79"/>
              </a:rPr>
              <a:t>La persona facilitadora hace un resumen y se pasa a la siguiente diapositiva o slide.</a:t>
            </a:r>
            <a:endParaRPr lang="es-ES_tradnl" sz="1200" b="1" i="0" dirty="0"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endParaRPr lang="en-US" b="1" i="0" dirty="0"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endParaRPr lang="en-US" b="1" i="0" dirty="0"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74A1-BC47-BE41-830B-CD7893ADAA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53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400" b="1" i="0" noProof="0" dirty="0">
                <a:latin typeface="Futura" panose="020B0602020204020303" pitchFamily="34" charset="-79"/>
                <a:cs typeface="Futura" panose="020B0602020204020303" pitchFamily="34" charset="-79"/>
              </a:rPr>
              <a:t>Acá se repite el trabajo anterior, y se repite el proceso</a:t>
            </a:r>
          </a:p>
          <a:p>
            <a:endParaRPr lang="es-ES_tradnl" sz="1400" b="1" i="0" noProof="0" dirty="0"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r>
              <a:rPr lang="es-ES_tradnl" sz="1400" b="1" i="0" noProof="0" dirty="0">
                <a:latin typeface="Futura" panose="020B0602020204020303" pitchFamily="34" charset="-79"/>
                <a:cs typeface="Futura" panose="020B0602020204020303" pitchFamily="34" charset="-79"/>
              </a:rPr>
              <a:t>Los mismos grupos van a trabajar en:</a:t>
            </a:r>
          </a:p>
          <a:p>
            <a:endParaRPr lang="es-ES_tradnl" sz="1400" b="1" i="0" noProof="0" dirty="0"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endParaRPr lang="es-ES_tradnl" sz="1400" b="1" i="0" noProof="0" dirty="0"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marL="171450" indent="-171450" algn="l">
              <a:buFont typeface="Wingdings" pitchFamily="2" charset="77"/>
              <a:buChar char="v"/>
            </a:pPr>
            <a:r>
              <a:rPr lang="es-ES_tradnl" sz="1400" b="1" i="0" dirty="0">
                <a:solidFill>
                  <a:srgbClr val="E05D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Tómese 2 minutos y vea cada dibujo y luego en grupo respondan.</a:t>
            </a:r>
          </a:p>
          <a:p>
            <a:pPr algn="l"/>
            <a:r>
              <a:rPr lang="es-ES_tradnl" sz="1400" b="1" i="0" dirty="0">
                <a:solidFill>
                  <a:srgbClr val="E05D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 </a:t>
            </a:r>
          </a:p>
          <a:p>
            <a:pPr marL="228600" indent="-228600" algn="l">
              <a:buFont typeface="+mj-lt"/>
              <a:buAutoNum type="arabicParenR"/>
            </a:pPr>
            <a:r>
              <a:rPr lang="es-ES_tradnl" sz="1400" b="1" i="0" dirty="0">
                <a:solidFill>
                  <a:srgbClr val="E05D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¿Por favor escriba cuál es la función que ve o qué significado tiene?</a:t>
            </a:r>
          </a:p>
          <a:p>
            <a:pPr marL="228600" indent="-228600" algn="l">
              <a:buFont typeface="+mj-lt"/>
              <a:buAutoNum type="arabicParenR"/>
            </a:pPr>
            <a:endParaRPr lang="es-ES_tradnl" sz="1400" b="1" i="0" dirty="0">
              <a:solidFill>
                <a:srgbClr val="E05D20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marL="228600" indent="-228600" algn="l">
              <a:buFont typeface="+mj-lt"/>
              <a:buAutoNum type="arabicParenR"/>
            </a:pPr>
            <a:r>
              <a:rPr lang="es-ES_tradnl" sz="1400" b="1" i="0" dirty="0">
                <a:solidFill>
                  <a:srgbClr val="E05D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¿Cómo utilizaría este material en las esquinas o el centro? 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endParaRPr lang="es-ES_tradnl" sz="1400" b="1" i="0" dirty="0">
              <a:solidFill>
                <a:srgbClr val="DE8C3D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77"/>
              <a:buChar char="v"/>
              <a:tabLst/>
              <a:defRPr/>
            </a:pPr>
            <a:r>
              <a:rPr lang="es-ES_tradnl" sz="1400" b="1" i="0" noProof="0" dirty="0">
                <a:latin typeface="Futura" panose="020B0602020204020303" pitchFamily="34" charset="-79"/>
                <a:cs typeface="Futura" panose="020B0602020204020303" pitchFamily="34" charset="-79"/>
              </a:rPr>
              <a:t>Luego se presenta y reflexiona en plenaria</a:t>
            </a:r>
            <a:endParaRPr lang="es-ES_tradnl" sz="1400" b="1" i="0" dirty="0"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endParaRPr lang="es-ES_tradnl" sz="1400" b="1" i="0" noProof="0" dirty="0"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marL="171450" indent="-171450">
              <a:buFont typeface="Wingdings" pitchFamily="2" charset="77"/>
              <a:buChar char="v"/>
            </a:pPr>
            <a:r>
              <a:rPr lang="es-ES_tradnl" sz="1400" b="1" i="0" noProof="0" dirty="0">
                <a:latin typeface="Futura" panose="020B0602020204020303" pitchFamily="34" charset="-79"/>
                <a:cs typeface="Futura" panose="020B0602020204020303" pitchFamily="34" charset="-79"/>
              </a:rPr>
              <a:t>La persona facilitadora hace un resumen de la actividad anterior y se pasa a la siguiente diapositiva o slide. </a:t>
            </a:r>
          </a:p>
          <a:p>
            <a:pPr marL="171450" indent="-171450">
              <a:buFont typeface="Wingdings" pitchFamily="2" charset="77"/>
              <a:buChar char="v"/>
            </a:pPr>
            <a:r>
              <a:rPr lang="es-ES_tradnl" sz="1400" b="1" i="0" noProof="0" dirty="0">
                <a:latin typeface="Futura" panose="020B0602020204020303" pitchFamily="34" charset="-79"/>
                <a:cs typeface="Futura" panose="020B0602020204020303" pitchFamily="34" charset="-79"/>
              </a:rPr>
              <a:t>ENSEGUIDA SE MUESTRAN LAS 2 VIÑETAS ANTERIORES Y COMPLETAS, PARA COMPARAR SI LE ATINARON O NO</a:t>
            </a:r>
            <a:endParaRPr lang="es-ES_tradnl" sz="1400" b="1" i="0" dirty="0"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endParaRPr lang="en-US" sz="1400" b="1" i="0" dirty="0"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74A1-BC47-BE41-830B-CD7893ADAA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01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s-ES_tradnl" sz="1400" b="1" i="0" noProof="0" dirty="0">
                <a:latin typeface="Futura" panose="020B0602020204020303" pitchFamily="34" charset="-79"/>
                <a:cs typeface="Futura" panose="020B0602020204020303" pitchFamily="34" charset="-79"/>
              </a:rPr>
              <a:t>Ahora se presenta esta viñeta original-número 5-  se aclaran dudas y contestan preguntas, para seguir con la siguiente viñeta número 5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74A1-BC47-BE41-830B-CD7893ADAA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600" b="1" i="0" noProof="0" dirty="0">
                <a:latin typeface="Futura" panose="020B0602020204020303" pitchFamily="34" charset="-79"/>
                <a:cs typeface="Futura" panose="020B0602020204020303" pitchFamily="34" charset="-79"/>
              </a:rPr>
              <a:t>Ahora sigue con esta viñeta original-número 6- luego se pasa a un ejercicio demostrativo de cómo usar bien los respiradores.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600" b="1" i="0" noProof="0" dirty="0"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74A1-BC47-BE41-830B-CD7893ADAA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35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b="1" i="0" noProof="0" dirty="0"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marL="0" indent="0">
              <a:buFontTx/>
              <a:buNone/>
            </a:pPr>
            <a:r>
              <a:rPr lang="es-ES_tradnl" b="1" i="0" noProof="0" dirty="0">
                <a:latin typeface="Futura" panose="020B0602020204020303" pitchFamily="34" charset="-79"/>
                <a:cs typeface="Futura" panose="020B0602020204020303" pitchFamily="34" charset="-79"/>
              </a:rPr>
              <a:t>NOTA para las personas que facilitan.  Si es posible, por favor lleven respiradores de todo tipo para demostrar su uso adecuado. </a:t>
            </a:r>
          </a:p>
          <a:p>
            <a:pPr marL="0" indent="0">
              <a:buFontTx/>
              <a:buNone/>
            </a:pPr>
            <a:endParaRPr lang="es-ES_tradnl" b="1" i="0" noProof="0" dirty="0"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marL="0" indent="0">
              <a:buFontTx/>
              <a:buNone/>
            </a:pPr>
            <a:r>
              <a:rPr lang="es-ES_tradnl" b="1" i="0" noProof="0" dirty="0">
                <a:latin typeface="Futura" panose="020B0602020204020303" pitchFamily="34" charset="-79"/>
                <a:cs typeface="Futura" panose="020B0602020204020303" pitchFamily="34" charset="-79"/>
              </a:rPr>
              <a:t>En este momento se pregunta si alguien tiene respiradores N-95, R-95 0 P-95 o se usa los que trae el equipo de facilitación para ensayar o demostrar como usarlos. </a:t>
            </a:r>
          </a:p>
          <a:p>
            <a:pPr marL="0" indent="0">
              <a:buFontTx/>
              <a:buNone/>
            </a:pPr>
            <a:endParaRPr lang="es-ES_tradnl" b="1" i="0" noProof="0" dirty="0"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74A1-BC47-BE41-830B-CD7893ADAA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22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98520" y="440439"/>
            <a:ext cx="5974080" cy="5772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51" b="0" i="0">
                <a:solidFill>
                  <a:srgbClr val="4742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3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2000" y="826324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1" y="0"/>
                </a:lnTo>
              </a:path>
            </a:pathLst>
          </a:custGeom>
          <a:ln w="19050">
            <a:solidFill>
              <a:srgbClr val="9CBE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31453" y="-84328"/>
            <a:ext cx="9758680" cy="577209"/>
          </a:xfrm>
        </p:spPr>
        <p:txBody>
          <a:bodyPr lIns="0" tIns="0" rIns="0" bIns="0"/>
          <a:lstStyle>
            <a:lvl1pPr>
              <a:defRPr sz="3751" b="0" i="0">
                <a:solidFill>
                  <a:srgbClr val="4742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31453" y="-84328"/>
            <a:ext cx="9758680" cy="577209"/>
          </a:xfrm>
        </p:spPr>
        <p:txBody>
          <a:bodyPr lIns="0" tIns="0" rIns="0" bIns="0"/>
          <a:lstStyle>
            <a:lvl1pPr>
              <a:defRPr sz="3751" b="0" i="0">
                <a:solidFill>
                  <a:srgbClr val="4742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31453" y="-84328"/>
            <a:ext cx="9758680" cy="577209"/>
          </a:xfrm>
        </p:spPr>
        <p:txBody>
          <a:bodyPr lIns="0" tIns="0" rIns="0" bIns="0"/>
          <a:lstStyle>
            <a:lvl1pPr>
              <a:defRPr sz="3751" b="0" i="0">
                <a:solidFill>
                  <a:srgbClr val="4742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5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31453" y="-84328"/>
            <a:ext cx="975868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4742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3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3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3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891">
        <a:defRPr>
          <a:latin typeface="+mn-lt"/>
          <a:ea typeface="+mn-ea"/>
          <a:cs typeface="+mn-cs"/>
        </a:defRPr>
      </a:lvl2pPr>
      <a:lvl3pPr marL="685783">
        <a:defRPr>
          <a:latin typeface="+mn-lt"/>
          <a:ea typeface="+mn-ea"/>
          <a:cs typeface="+mn-cs"/>
        </a:defRPr>
      </a:lvl3pPr>
      <a:lvl4pPr marL="1028674">
        <a:defRPr>
          <a:latin typeface="+mn-lt"/>
          <a:ea typeface="+mn-ea"/>
          <a:cs typeface="+mn-cs"/>
        </a:defRPr>
      </a:lvl4pPr>
      <a:lvl5pPr marL="1371566">
        <a:defRPr>
          <a:latin typeface="+mn-lt"/>
          <a:ea typeface="+mn-ea"/>
          <a:cs typeface="+mn-cs"/>
        </a:defRPr>
      </a:lvl5pPr>
      <a:lvl6pPr marL="1714457">
        <a:defRPr>
          <a:latin typeface="+mn-lt"/>
          <a:ea typeface="+mn-ea"/>
          <a:cs typeface="+mn-cs"/>
        </a:defRPr>
      </a:lvl6pPr>
      <a:lvl7pPr marL="2057349">
        <a:defRPr>
          <a:latin typeface="+mn-lt"/>
          <a:ea typeface="+mn-ea"/>
          <a:cs typeface="+mn-cs"/>
        </a:defRPr>
      </a:lvl7pPr>
      <a:lvl8pPr marL="2400240">
        <a:defRPr>
          <a:latin typeface="+mn-lt"/>
          <a:ea typeface="+mn-ea"/>
          <a:cs typeface="+mn-cs"/>
        </a:defRPr>
      </a:lvl8pPr>
      <a:lvl9pPr marL="274313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891">
        <a:defRPr>
          <a:latin typeface="+mn-lt"/>
          <a:ea typeface="+mn-ea"/>
          <a:cs typeface="+mn-cs"/>
        </a:defRPr>
      </a:lvl2pPr>
      <a:lvl3pPr marL="685783">
        <a:defRPr>
          <a:latin typeface="+mn-lt"/>
          <a:ea typeface="+mn-ea"/>
          <a:cs typeface="+mn-cs"/>
        </a:defRPr>
      </a:lvl3pPr>
      <a:lvl4pPr marL="1028674">
        <a:defRPr>
          <a:latin typeface="+mn-lt"/>
          <a:ea typeface="+mn-ea"/>
          <a:cs typeface="+mn-cs"/>
        </a:defRPr>
      </a:lvl4pPr>
      <a:lvl5pPr marL="1371566">
        <a:defRPr>
          <a:latin typeface="+mn-lt"/>
          <a:ea typeface="+mn-ea"/>
          <a:cs typeface="+mn-cs"/>
        </a:defRPr>
      </a:lvl5pPr>
      <a:lvl6pPr marL="1714457">
        <a:defRPr>
          <a:latin typeface="+mn-lt"/>
          <a:ea typeface="+mn-ea"/>
          <a:cs typeface="+mn-cs"/>
        </a:defRPr>
      </a:lvl6pPr>
      <a:lvl7pPr marL="2057349">
        <a:defRPr>
          <a:latin typeface="+mn-lt"/>
          <a:ea typeface="+mn-ea"/>
          <a:cs typeface="+mn-cs"/>
        </a:defRPr>
      </a:lvl7pPr>
      <a:lvl8pPr marL="2400240">
        <a:defRPr>
          <a:latin typeface="+mn-lt"/>
          <a:ea typeface="+mn-ea"/>
          <a:cs typeface="+mn-cs"/>
        </a:defRPr>
      </a:lvl8pPr>
      <a:lvl9pPr marL="274313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pedliberates.org/_files/ugd/cb2549_83311d8d9d4d4d13909ad4042c5646a7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popedliberates.org/_files/ugd/cb2549_83311d8d9d4d4d13909ad4042c5646a7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pedliberates.org/_files/ugd/cb2549_83311d8d9d4d4d13909ad4042c5646a7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pedliberates.org/_files/ugd/cb2549_83311d8d9d4d4d13909ad4042c5646a7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popedliberates.org/" TargetMode="Externa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dgonzalez@ndlon.or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jpeg"/><Relationship Id="rId4" Type="http://schemas.openxmlformats.org/officeDocument/2006/relationships/hyperlink" Target="mailto:mportillo@ndlon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8AB5EB3A-CE6E-85BF-9E7C-1D97D88C80AE}"/>
              </a:ext>
            </a:extLst>
          </p:cNvPr>
          <p:cNvSpPr txBox="1"/>
          <p:nvPr/>
        </p:nvSpPr>
        <p:spPr>
          <a:xfrm>
            <a:off x="18570" y="5591197"/>
            <a:ext cx="12173430" cy="522098"/>
          </a:xfrm>
          <a:prstGeom prst="rect">
            <a:avLst/>
          </a:prstGeom>
        </p:spPr>
        <p:txBody>
          <a:bodyPr vert="horz" wrap="square" lIns="0" tIns="1429" rIns="0" bIns="0" rtlCol="0">
            <a:spAutoFit/>
          </a:bodyPr>
          <a:lstStyle/>
          <a:p>
            <a:pPr marL="9525" marR="3811" algn="ctr">
              <a:lnSpc>
                <a:spcPct val="103899"/>
              </a:lnSpc>
              <a:spcBef>
                <a:spcPts val="11"/>
              </a:spcBef>
            </a:pPr>
            <a:r>
              <a:rPr lang="es-ES" sz="1200" b="1" dirty="0">
                <a:solidFill>
                  <a:srgbClr val="C00000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Red Nacional de Jornaleras y Jornaleros * Comité de Salud y Seguridad Ocupacional </a:t>
            </a:r>
          </a:p>
          <a:p>
            <a:pPr marL="9525" marR="3811" algn="ctr">
              <a:lnSpc>
                <a:spcPct val="103899"/>
              </a:lnSpc>
              <a:spcBef>
                <a:spcPts val="11"/>
              </a:spcBef>
            </a:pPr>
            <a:endParaRPr lang="es-ES" sz="1051" b="1" spc="-35" dirty="0">
              <a:solidFill>
                <a:srgbClr val="C00000"/>
              </a:solidFill>
              <a:latin typeface="Futura Condensed ExtraBold" panose="020B0602020204020303" pitchFamily="34" charset="-79"/>
              <a:cs typeface="Futura Condensed ExtraBold" panose="020B0602020204020303" pitchFamily="34" charset="-79"/>
            </a:endParaRPr>
          </a:p>
          <a:p>
            <a:pPr marL="9525" marR="3811" algn="ctr">
              <a:lnSpc>
                <a:spcPct val="103899"/>
              </a:lnSpc>
              <a:spcBef>
                <a:spcPts val="11"/>
              </a:spcBef>
            </a:pPr>
            <a:r>
              <a:rPr lang="es-ES" sz="1051" b="1" spc="-35" dirty="0">
                <a:solidFill>
                  <a:srgbClr val="C00000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Martes,  27</a:t>
            </a:r>
            <a:r>
              <a:rPr sz="1051" b="1" spc="-35" dirty="0">
                <a:solidFill>
                  <a:srgbClr val="C00000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</a:t>
            </a:r>
            <a:r>
              <a:rPr lang="es-ES" sz="1051" b="1" spc="-35" dirty="0">
                <a:solidFill>
                  <a:srgbClr val="C00000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de enero,</a:t>
            </a:r>
            <a:r>
              <a:rPr sz="1051" b="1" spc="-27" dirty="0">
                <a:solidFill>
                  <a:srgbClr val="C00000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</a:t>
            </a:r>
            <a:r>
              <a:rPr sz="1051" b="1" spc="-15" dirty="0">
                <a:solidFill>
                  <a:srgbClr val="C00000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202</a:t>
            </a:r>
            <a:r>
              <a:rPr lang="en-US" sz="1051" b="1" spc="-15" dirty="0">
                <a:solidFill>
                  <a:srgbClr val="C00000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3</a:t>
            </a:r>
            <a:endParaRPr sz="1051" b="1" dirty="0">
              <a:solidFill>
                <a:srgbClr val="C00000"/>
              </a:solidFill>
              <a:latin typeface="Futura Condensed ExtraBold" panose="020B0602020204020303" pitchFamily="34" charset="-79"/>
              <a:cs typeface="Futura Condensed ExtraBold" panose="020B0602020204020303" pitchFamily="34" charset="-79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5AC79F1E-B762-8692-3AD1-0A888FB35076}"/>
              </a:ext>
            </a:extLst>
          </p:cNvPr>
          <p:cNvSpPr txBox="1"/>
          <p:nvPr/>
        </p:nvSpPr>
        <p:spPr>
          <a:xfrm>
            <a:off x="0" y="4290470"/>
            <a:ext cx="12210569" cy="918585"/>
          </a:xfrm>
          <a:prstGeom prst="rect">
            <a:avLst/>
          </a:prstGeom>
          <a:noFill/>
        </p:spPr>
        <p:txBody>
          <a:bodyPr vert="horz" wrap="square" lIns="0" tIns="9525" rIns="0" bIns="0" rtlCol="0">
            <a:spAutoFit/>
          </a:bodyPr>
          <a:lstStyle/>
          <a:p>
            <a:pPr marL="953" algn="ctr">
              <a:lnSpc>
                <a:spcPts val="3555"/>
              </a:lnSpc>
              <a:spcBef>
                <a:spcPts val="75"/>
              </a:spcBef>
            </a:pPr>
            <a:r>
              <a:rPr lang="es-ES_tradnl" sz="2700" b="1" dirty="0">
                <a:solidFill>
                  <a:srgbClr val="C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Evitemos que el moho o el mojo </a:t>
            </a:r>
          </a:p>
          <a:p>
            <a:pPr marL="953" algn="ctr">
              <a:lnSpc>
                <a:spcPts val="3555"/>
              </a:lnSpc>
              <a:spcBef>
                <a:spcPts val="75"/>
              </a:spcBef>
            </a:pPr>
            <a:r>
              <a:rPr lang="es-ES_tradnl" sz="2700" b="1" dirty="0">
                <a:solidFill>
                  <a:srgbClr val="C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nos robe un respiro de vida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A67AE3-BE89-CA8E-20D5-2E48D8424F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1674" y="6186131"/>
            <a:ext cx="628651" cy="645365"/>
          </a:xfrm>
          <a:prstGeom prst="rect">
            <a:avLst/>
          </a:prstGeom>
          <a:ln w="3175">
            <a:noFill/>
          </a:ln>
        </p:spPr>
      </p:pic>
      <p:pic>
        <p:nvPicPr>
          <p:cNvPr id="10" name="Picture 9" descr="A collage of images of people working in different jobs&#10;&#10;Description automatically generated">
            <a:extLst>
              <a:ext uri="{FF2B5EF4-FFF2-40B4-BE49-F238E27FC236}">
                <a16:creationId xmlns:a16="http://schemas.microsoft.com/office/drawing/2014/main" id="{B3F65D3E-7338-B75B-A338-CEDCCC9AD6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-890822"/>
            <a:ext cx="6035849" cy="5181292"/>
          </a:xfrm>
          <a:prstGeom prst="rect">
            <a:avLst/>
          </a:prstGeom>
        </p:spPr>
      </p:pic>
      <p:pic>
        <p:nvPicPr>
          <p:cNvPr id="12" name="Picture 11" descr="A cartoon of people in flood waters&#10;&#10;Description automatically generated">
            <a:extLst>
              <a:ext uri="{FF2B5EF4-FFF2-40B4-BE49-F238E27FC236}">
                <a16:creationId xmlns:a16="http://schemas.microsoft.com/office/drawing/2014/main" id="{811BAD97-0688-B67A-404C-B3DE0051405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795" y="358161"/>
            <a:ext cx="4158879" cy="3733800"/>
          </a:xfrm>
          <a:prstGeom prst="rightArrowCallout">
            <a:avLst/>
          </a:prstGeom>
        </p:spPr>
      </p:pic>
    </p:spTree>
    <p:extLst>
      <p:ext uri="{BB962C8B-B14F-4D97-AF65-F5344CB8AC3E}">
        <p14:creationId xmlns:p14="http://schemas.microsoft.com/office/powerpoint/2010/main" val="38903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756AAA-9B5B-8387-0441-F08346BC2C0A}"/>
              </a:ext>
            </a:extLst>
          </p:cNvPr>
          <p:cNvSpPr txBox="1"/>
          <p:nvPr/>
        </p:nvSpPr>
        <p:spPr>
          <a:xfrm>
            <a:off x="949412" y="1905000"/>
            <a:ext cx="2631986" cy="92333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en-US" b="1" u="none" strike="noStrike" dirty="0">
                <a:solidFill>
                  <a:schemeClr val="bg1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¿Cómo eliminar el moho de manera segura?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A6915040-F579-1B94-0145-384E8CC28102}"/>
              </a:ext>
            </a:extLst>
          </p:cNvPr>
          <p:cNvSpPr txBox="1"/>
          <p:nvPr/>
        </p:nvSpPr>
        <p:spPr>
          <a:xfrm>
            <a:off x="949412" y="1357699"/>
            <a:ext cx="2631987" cy="286617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9525" rIns="0" bIns="0" rtlCol="0" anchor="ctr">
            <a:spAutoFit/>
          </a:bodyPr>
          <a:lstStyle/>
          <a:p>
            <a:pPr marL="51909" marR="3811" indent="-42862" algn="ctr"/>
            <a:r>
              <a:rPr lang="es-ES_tradnl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Viñeta 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3DBF28-DFE6-3D0F-C02F-14885EC035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1535" y="-36443"/>
            <a:ext cx="4800600" cy="688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4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person wearing face masks and gloves&#10;&#10;Description automatically generated">
            <a:extLst>
              <a:ext uri="{FF2B5EF4-FFF2-40B4-BE49-F238E27FC236}">
                <a16:creationId xmlns:a16="http://schemas.microsoft.com/office/drawing/2014/main" id="{F9E9514F-3906-15C3-15D6-68E01CFB6B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5299364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D5CDF1-AC6F-F3A9-0895-8F2D79E51AA9}"/>
              </a:ext>
            </a:extLst>
          </p:cNvPr>
          <p:cNvSpPr txBox="1"/>
          <p:nvPr/>
        </p:nvSpPr>
        <p:spPr>
          <a:xfrm>
            <a:off x="949412" y="1905000"/>
            <a:ext cx="2631986" cy="120032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en-US" b="1" u="sng" strike="noStrike" dirty="0">
                <a:solidFill>
                  <a:schemeClr val="bg1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Equipo de Protección </a:t>
            </a:r>
          </a:p>
          <a:p>
            <a:pPr algn="ctr" fontAlgn="base"/>
            <a:r>
              <a:rPr lang="en-US" b="1" u="sng" strike="noStrike" dirty="0">
                <a:solidFill>
                  <a:schemeClr val="bg1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Personal General </a:t>
            </a:r>
          </a:p>
          <a:p>
            <a:pPr algn="ctr" fontAlgn="base"/>
            <a:r>
              <a:rPr lang="en-US" b="1" u="sng" strike="noStrike" dirty="0">
                <a:solidFill>
                  <a:schemeClr val="bg1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contra el Moho</a:t>
            </a:r>
            <a:endParaRPr lang="en-US" b="1" u="none" strike="noStrike" dirty="0">
              <a:solidFill>
                <a:schemeClr val="bg1"/>
              </a:solidFill>
              <a:effectLst/>
              <a:latin typeface="Futura" panose="020B0602020204020303" pitchFamily="34" charset="-79"/>
              <a:cs typeface="Futura" panose="020B0602020204020303" pitchFamily="34" charset="-79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4D78085F-D1B8-38FF-242C-EAB7E7C78B79}"/>
              </a:ext>
            </a:extLst>
          </p:cNvPr>
          <p:cNvSpPr txBox="1"/>
          <p:nvPr/>
        </p:nvSpPr>
        <p:spPr>
          <a:xfrm>
            <a:off x="949412" y="1357699"/>
            <a:ext cx="2631987" cy="286617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9525" rIns="0" bIns="0" rtlCol="0" anchor="ctr">
            <a:spAutoFit/>
          </a:bodyPr>
          <a:lstStyle/>
          <a:p>
            <a:pPr marL="51909" marR="3811" indent="-42862" algn="ctr"/>
            <a:r>
              <a:rPr lang="es-ES_tradnl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Viñeta 6</a:t>
            </a:r>
          </a:p>
        </p:txBody>
      </p:sp>
    </p:spTree>
    <p:extLst>
      <p:ext uri="{BB962C8B-B14F-4D97-AF65-F5344CB8AC3E}">
        <p14:creationId xmlns:p14="http://schemas.microsoft.com/office/powerpoint/2010/main" val="1575291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oster of a person wearing a mask&#10;&#10;Description automatically generated">
            <a:extLst>
              <a:ext uri="{FF2B5EF4-FFF2-40B4-BE49-F238E27FC236}">
                <a16:creationId xmlns:a16="http://schemas.microsoft.com/office/drawing/2014/main" id="{123CB293-7B0F-940B-333A-EBF7AA2500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600"/>
            <a:ext cx="11887200" cy="6362561"/>
          </a:xfrm>
          <a:prstGeom prst="rect">
            <a:avLst/>
          </a:prstGeom>
        </p:spPr>
      </p:pic>
      <p:sp>
        <p:nvSpPr>
          <p:cNvPr id="6" name="object 4">
            <a:extLst>
              <a:ext uri="{FF2B5EF4-FFF2-40B4-BE49-F238E27FC236}">
                <a16:creationId xmlns:a16="http://schemas.microsoft.com/office/drawing/2014/main" id="{14470105-DFEB-8222-F6B7-AEB37FBE2EFF}"/>
              </a:ext>
            </a:extLst>
          </p:cNvPr>
          <p:cNvSpPr txBox="1"/>
          <p:nvPr/>
        </p:nvSpPr>
        <p:spPr>
          <a:xfrm>
            <a:off x="0" y="0"/>
            <a:ext cx="12192000" cy="442109"/>
          </a:xfrm>
          <a:prstGeom prst="rect">
            <a:avLst/>
          </a:prstGeom>
          <a:solidFill>
            <a:srgbClr val="E05D20"/>
          </a:solidFill>
        </p:spPr>
        <p:txBody>
          <a:bodyPr vert="horz" wrap="square" lIns="0" tIns="9525" rIns="0" bIns="0" rtlCol="0" anchor="ctr">
            <a:spAutoFit/>
          </a:bodyPr>
          <a:lstStyle/>
          <a:p>
            <a:pPr marL="953" algn="ctr">
              <a:lnSpc>
                <a:spcPts val="3555"/>
              </a:lnSpc>
              <a:spcBef>
                <a:spcPts val="75"/>
              </a:spcBef>
            </a:pPr>
            <a:r>
              <a:rPr lang="es-ES_tradnl" sz="2800" b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Ensayemos o practiquemos juntes</a:t>
            </a:r>
          </a:p>
        </p:txBody>
      </p:sp>
    </p:spTree>
    <p:extLst>
      <p:ext uri="{BB962C8B-B14F-4D97-AF65-F5344CB8AC3E}">
        <p14:creationId xmlns:p14="http://schemas.microsoft.com/office/powerpoint/2010/main" val="277700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4">
            <a:extLst>
              <a:ext uri="{FF2B5EF4-FFF2-40B4-BE49-F238E27FC236}">
                <a16:creationId xmlns:a16="http://schemas.microsoft.com/office/drawing/2014/main" id="{A3A23D77-72E9-421E-75F6-83F06E7C4A53}"/>
              </a:ext>
            </a:extLst>
          </p:cNvPr>
          <p:cNvSpPr txBox="1"/>
          <p:nvPr/>
        </p:nvSpPr>
        <p:spPr>
          <a:xfrm>
            <a:off x="0" y="0"/>
            <a:ext cx="12192000" cy="442109"/>
          </a:xfrm>
          <a:prstGeom prst="rect">
            <a:avLst/>
          </a:prstGeom>
          <a:solidFill>
            <a:srgbClr val="E05D20"/>
          </a:solidFill>
        </p:spPr>
        <p:txBody>
          <a:bodyPr vert="horz" wrap="square" lIns="0" tIns="9525" rIns="0" bIns="0" rtlCol="0" anchor="ctr">
            <a:spAutoFit/>
          </a:bodyPr>
          <a:lstStyle/>
          <a:p>
            <a:pPr marL="953" algn="ctr">
              <a:lnSpc>
                <a:spcPts val="3555"/>
              </a:lnSpc>
              <a:spcBef>
                <a:spcPts val="75"/>
              </a:spcBef>
            </a:pPr>
            <a:r>
              <a:rPr lang="es-ES_tradnl" sz="2800" b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Ensayemos o practiquemos juntes</a:t>
            </a:r>
          </a:p>
        </p:txBody>
      </p:sp>
      <p:pic>
        <p:nvPicPr>
          <p:cNvPr id="10" name="Picture 9" descr="A collage of people wearing gas masks&#10;&#10;Description automatically generated">
            <a:extLst>
              <a:ext uri="{FF2B5EF4-FFF2-40B4-BE49-F238E27FC236}">
                <a16:creationId xmlns:a16="http://schemas.microsoft.com/office/drawing/2014/main" id="{54E00C1C-2543-C879-34F1-F2090313B7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09600"/>
            <a:ext cx="115062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5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756AAA-9B5B-8387-0441-F08346BC2C0A}"/>
              </a:ext>
            </a:extLst>
          </p:cNvPr>
          <p:cNvSpPr txBox="1"/>
          <p:nvPr/>
        </p:nvSpPr>
        <p:spPr>
          <a:xfrm>
            <a:off x="838200" y="1676400"/>
            <a:ext cx="2857500" cy="1631216"/>
          </a:xfrm>
          <a:prstGeom prst="rect">
            <a:avLst/>
          </a:prstGeom>
          <a:solidFill>
            <a:srgbClr val="E05D20"/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en-US" sz="2000" b="1" u="sng" strike="noStrike" dirty="0">
                <a:solidFill>
                  <a:schemeClr val="bg1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Evitemos enfermedades respiratorias por exposición al </a:t>
            </a:r>
          </a:p>
          <a:p>
            <a:pPr algn="ctr" fontAlgn="base"/>
            <a:r>
              <a:rPr lang="en-US" sz="2000" b="1" u="sng" strike="noStrike" dirty="0">
                <a:solidFill>
                  <a:schemeClr val="bg1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moho o mojo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A6915040-F579-1B94-0145-384E8CC28102}"/>
              </a:ext>
            </a:extLst>
          </p:cNvPr>
          <p:cNvSpPr txBox="1"/>
          <p:nvPr/>
        </p:nvSpPr>
        <p:spPr>
          <a:xfrm>
            <a:off x="838201" y="932259"/>
            <a:ext cx="2857500" cy="563616"/>
          </a:xfrm>
          <a:prstGeom prst="rect">
            <a:avLst/>
          </a:prstGeom>
          <a:solidFill>
            <a:srgbClr val="E05D20"/>
          </a:solidFill>
        </p:spPr>
        <p:txBody>
          <a:bodyPr vert="horz" wrap="square" lIns="0" tIns="9525" rIns="0" bIns="0" rtlCol="0" anchor="ctr">
            <a:spAutoFit/>
          </a:bodyPr>
          <a:lstStyle/>
          <a:p>
            <a:pPr marL="51909" marR="3811" indent="-42862" algn="ctr"/>
            <a:r>
              <a:rPr lang="es-ES_tradnl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Viñeta 7</a:t>
            </a:r>
          </a:p>
          <a:p>
            <a:pPr marL="51909" marR="3811" indent="-42862" algn="ctr"/>
            <a:r>
              <a:rPr lang="es-ES_tradnl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Pág. 1 o de enfrente</a:t>
            </a:r>
          </a:p>
        </p:txBody>
      </p:sp>
      <p:pic>
        <p:nvPicPr>
          <p:cNvPr id="8" name="Picture 7" descr="A poster of a person wearing a mask&#10;&#10;Description automatically generated">
            <a:extLst>
              <a:ext uri="{FF2B5EF4-FFF2-40B4-BE49-F238E27FC236}">
                <a16:creationId xmlns:a16="http://schemas.microsoft.com/office/drawing/2014/main" id="{831934B7-5B58-606D-46FC-832A1B367DE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0"/>
            <a:ext cx="5065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85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756AAA-9B5B-8387-0441-F08346BC2C0A}"/>
              </a:ext>
            </a:extLst>
          </p:cNvPr>
          <p:cNvSpPr txBox="1"/>
          <p:nvPr/>
        </p:nvSpPr>
        <p:spPr>
          <a:xfrm>
            <a:off x="838200" y="1676400"/>
            <a:ext cx="2857500" cy="1015663"/>
          </a:xfrm>
          <a:prstGeom prst="rect">
            <a:avLst/>
          </a:prstGeom>
          <a:solidFill>
            <a:srgbClr val="E05D20"/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en-US" sz="2000" b="1" strike="noStrike" dirty="0">
                <a:solidFill>
                  <a:schemeClr val="bg1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¿Cómo utilizar adecuademente </a:t>
            </a:r>
          </a:p>
          <a:p>
            <a:pPr algn="ctr" fontAlgn="base"/>
            <a:r>
              <a:rPr lang="en-US" sz="2000" b="1" strike="noStrike" dirty="0">
                <a:solidFill>
                  <a:schemeClr val="bg1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los respiradores?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A6915040-F579-1B94-0145-384E8CC28102}"/>
              </a:ext>
            </a:extLst>
          </p:cNvPr>
          <p:cNvSpPr txBox="1"/>
          <p:nvPr/>
        </p:nvSpPr>
        <p:spPr>
          <a:xfrm>
            <a:off x="838201" y="932259"/>
            <a:ext cx="2857500" cy="563616"/>
          </a:xfrm>
          <a:prstGeom prst="rect">
            <a:avLst/>
          </a:prstGeom>
          <a:solidFill>
            <a:srgbClr val="E05D20"/>
          </a:solidFill>
        </p:spPr>
        <p:txBody>
          <a:bodyPr vert="horz" wrap="square" lIns="0" tIns="9525" rIns="0" bIns="0" rtlCol="0" anchor="ctr">
            <a:spAutoFit/>
          </a:bodyPr>
          <a:lstStyle/>
          <a:p>
            <a:pPr marL="51909" marR="3811" indent="-42862" algn="ctr"/>
            <a:r>
              <a:rPr lang="es-ES_tradnl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Viñeta 7</a:t>
            </a:r>
          </a:p>
          <a:p>
            <a:pPr marL="51909" marR="3811" indent="-42862" algn="ctr"/>
            <a:r>
              <a:rPr lang="es-ES_tradnl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Pág. 2 o de atrás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1934B7-5B58-606D-46FC-832A1B367DE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3740" y="0"/>
            <a:ext cx="50651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76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3DCD0BC7-9B5C-072E-1DFC-2D31AFD823E7}"/>
              </a:ext>
            </a:extLst>
          </p:cNvPr>
          <p:cNvSpPr txBox="1"/>
          <p:nvPr/>
        </p:nvSpPr>
        <p:spPr>
          <a:xfrm>
            <a:off x="1104900" y="60954"/>
            <a:ext cx="9982200" cy="405432"/>
          </a:xfrm>
          <a:prstGeom prst="rect">
            <a:avLst/>
          </a:prstGeom>
          <a:solidFill>
            <a:srgbClr val="E05D20"/>
          </a:solidFill>
        </p:spPr>
        <p:txBody>
          <a:bodyPr vert="horz" wrap="square" lIns="0" tIns="9525" rIns="0" bIns="0" rtlCol="0" anchor="ctr">
            <a:spAutoFit/>
          </a:bodyPr>
          <a:lstStyle/>
          <a:p>
            <a:pPr marL="51909" marR="3811" indent="-42862" algn="ctr">
              <a:lnSpc>
                <a:spcPts val="3292"/>
              </a:lnSpc>
              <a:spcBef>
                <a:spcPts val="815"/>
              </a:spcBef>
            </a:pPr>
            <a:r>
              <a:rPr lang="es-ES_tradnl" sz="24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Los códigos van y vienen en la educación popular</a:t>
            </a:r>
          </a:p>
        </p:txBody>
      </p:sp>
      <p:pic>
        <p:nvPicPr>
          <p:cNvPr id="3" name="Picture 2" descr="A puzzle of different people&#10;&#10;Description automatically generated with medium confidence">
            <a:extLst>
              <a:ext uri="{FF2B5EF4-FFF2-40B4-BE49-F238E27FC236}">
                <a16:creationId xmlns:a16="http://schemas.microsoft.com/office/drawing/2014/main" id="{74D53617-BAD6-02B8-7AAF-E896485F6A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508860"/>
            <a:ext cx="7772400" cy="626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84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3DCD0BC7-9B5C-072E-1DFC-2D31AFD823E7}"/>
              </a:ext>
            </a:extLst>
          </p:cNvPr>
          <p:cNvSpPr txBox="1"/>
          <p:nvPr/>
        </p:nvSpPr>
        <p:spPr>
          <a:xfrm>
            <a:off x="1600200" y="308757"/>
            <a:ext cx="8426860" cy="405432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9525" rIns="0" bIns="0" rtlCol="0" anchor="ctr">
            <a:spAutoFit/>
          </a:bodyPr>
          <a:lstStyle/>
          <a:p>
            <a:pPr marL="51909" marR="3811" indent="-42862" algn="ctr">
              <a:lnSpc>
                <a:spcPts val="3292"/>
              </a:lnSpc>
              <a:spcBef>
                <a:spcPts val="815"/>
              </a:spcBef>
            </a:pPr>
            <a:r>
              <a:rPr lang="es-ES_tradnl" sz="24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¿Qué es un código educativo popular?</a:t>
            </a:r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5119FE05-C318-7EBD-6D5D-41B0108310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1" y="2022876"/>
            <a:ext cx="5933367" cy="4042514"/>
          </a:xfrm>
          <a:prstGeom prst="rect">
            <a:avLst/>
          </a:prstGeom>
        </p:spPr>
      </p:pic>
      <p:pic>
        <p:nvPicPr>
          <p:cNvPr id="9" name="Picture 8" descr="A group of people standing in front of a sign&#10;&#10;Description automatically generated with medium confidence">
            <a:extLst>
              <a:ext uri="{FF2B5EF4-FFF2-40B4-BE49-F238E27FC236}">
                <a16:creationId xmlns:a16="http://schemas.microsoft.com/office/drawing/2014/main" id="{DD167702-B589-C92A-E6B9-F11AE4103E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5199" y="1596865"/>
            <a:ext cx="3993999" cy="44685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7F1003-1102-2C16-6A84-74AE7AF524C4}"/>
              </a:ext>
            </a:extLst>
          </p:cNvPr>
          <p:cNvSpPr txBox="1"/>
          <p:nvPr/>
        </p:nvSpPr>
        <p:spPr>
          <a:xfrm>
            <a:off x="533401" y="1282190"/>
            <a:ext cx="59333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b="1" dirty="0">
                <a:solidFill>
                  <a:schemeClr val="tx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¿Cómo negociar un trabajo?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BD5D58-065E-04B0-9D73-C890B62F6405}"/>
              </a:ext>
            </a:extLst>
          </p:cNvPr>
          <p:cNvSpPr txBox="1"/>
          <p:nvPr/>
        </p:nvSpPr>
        <p:spPr>
          <a:xfrm>
            <a:off x="6912911" y="1120609"/>
            <a:ext cx="458219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1500" b="1" dirty="0">
                <a:solidFill>
                  <a:schemeClr val="tx1"/>
                </a:solidFill>
                <a:latin typeface="KG Blank Space Solid" panose="02000000000000000000" pitchFamily="2" charset="77"/>
                <a:cs typeface="Futura" panose="020B0602020204020303" pitchFamily="34" charset="-79"/>
              </a:rPr>
              <a:t>¿Cómo prevenir robo de salarios?</a:t>
            </a:r>
          </a:p>
        </p:txBody>
      </p:sp>
    </p:spTree>
    <p:extLst>
      <p:ext uri="{BB962C8B-B14F-4D97-AF65-F5344CB8AC3E}">
        <p14:creationId xmlns:p14="http://schemas.microsoft.com/office/powerpoint/2010/main" val="226825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3DCD0BC7-9B5C-072E-1DFC-2D31AFD823E7}"/>
              </a:ext>
            </a:extLst>
          </p:cNvPr>
          <p:cNvSpPr txBox="1"/>
          <p:nvPr/>
        </p:nvSpPr>
        <p:spPr>
          <a:xfrm>
            <a:off x="761244" y="1377541"/>
            <a:ext cx="6019800" cy="385811"/>
          </a:xfrm>
          <a:prstGeom prst="rect">
            <a:avLst/>
          </a:prstGeom>
          <a:solidFill>
            <a:srgbClr val="E05D20"/>
          </a:solidFill>
        </p:spPr>
        <p:txBody>
          <a:bodyPr vert="horz" wrap="square" lIns="0" tIns="9525" rIns="0" bIns="0" rtlCol="0" anchor="ctr">
            <a:spAutoFit/>
          </a:bodyPr>
          <a:lstStyle/>
          <a:p>
            <a:pPr marL="51909" marR="3811" indent="-42862" algn="ctr">
              <a:lnSpc>
                <a:spcPts val="3292"/>
              </a:lnSpc>
              <a:spcBef>
                <a:spcPts val="815"/>
              </a:spcBef>
            </a:pPr>
            <a:r>
              <a:rPr lang="es-ES_tradnl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¿Qué es un código en la educación popular?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D8D6DDF8-BBDF-47D5-9177-1F2606D415D7}"/>
              </a:ext>
            </a:extLst>
          </p:cNvPr>
          <p:cNvSpPr txBox="1"/>
          <p:nvPr/>
        </p:nvSpPr>
        <p:spPr>
          <a:xfrm>
            <a:off x="837696" y="1905000"/>
            <a:ext cx="5866896" cy="3796809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9525" marR="3811">
              <a:lnSpc>
                <a:spcPct val="150000"/>
              </a:lnSpc>
            </a:pPr>
            <a:r>
              <a:rPr sz="1651" b="1" dirty="0">
                <a:solidFill>
                  <a:srgbClr val="2E2B2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ES UNA REPRESENTACIÓN PARCIAL DE LA REALIDAD QUE VAMOS A ESTUDIAR. </a:t>
            </a:r>
            <a:endParaRPr lang="es-ES" sz="1651" b="1" dirty="0">
              <a:solidFill>
                <a:srgbClr val="2E2B21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marL="9525" marR="3811">
              <a:lnSpc>
                <a:spcPct val="150000"/>
              </a:lnSpc>
            </a:pPr>
            <a:endParaRPr lang="en-GB" sz="1651" b="1" dirty="0">
              <a:solidFill>
                <a:srgbClr val="2E2B21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marL="9525" marR="3811">
              <a:lnSpc>
                <a:spcPct val="150000"/>
              </a:lnSpc>
            </a:pPr>
            <a:r>
              <a:rPr sz="1651" b="1" dirty="0">
                <a:solidFill>
                  <a:srgbClr val="2E2B2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ES COMO UN </a:t>
            </a:r>
            <a:r>
              <a:rPr sz="1651" b="1" u="sng" dirty="0">
                <a:solidFill>
                  <a:srgbClr val="E05D20"/>
                </a:solidFill>
                <a:uFill>
                  <a:solidFill>
                    <a:srgbClr val="C00000"/>
                  </a:solidFill>
                </a:uFill>
                <a:latin typeface="Futura" panose="020B0602020204020303" pitchFamily="34" charset="-79"/>
                <a:cs typeface="Futura" panose="020B0602020204020303" pitchFamily="34" charset="-79"/>
              </a:rPr>
              <a:t>SÍMBOLO</a:t>
            </a:r>
            <a:r>
              <a:rPr sz="1651" b="1" dirty="0">
                <a:solidFill>
                  <a:srgbClr val="E05D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 </a:t>
            </a:r>
            <a:r>
              <a:rPr sz="1651" b="1" dirty="0">
                <a:solidFill>
                  <a:srgbClr val="2E2B2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QUE NOS AYUDARA A CENTRAR Y PROVOCAR EL DIÁLOGO CON LAS PERSONAS PARTICIPANTES. </a:t>
            </a:r>
            <a:endParaRPr lang="es-ES" sz="1651" b="1" dirty="0">
              <a:solidFill>
                <a:srgbClr val="2E2B21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marL="9525" marR="3811">
              <a:lnSpc>
                <a:spcPct val="150000"/>
              </a:lnSpc>
            </a:pPr>
            <a:endParaRPr lang="es-ES" sz="1651" b="1" dirty="0">
              <a:solidFill>
                <a:srgbClr val="2E2B21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marL="9525" marR="3811">
              <a:lnSpc>
                <a:spcPct val="150000"/>
              </a:lnSpc>
            </a:pPr>
            <a:r>
              <a:rPr sz="1651" b="1" dirty="0">
                <a:solidFill>
                  <a:srgbClr val="2E2B2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A ESTOS CÓDIGOS TAMBIEN SE LE LLAMA</a:t>
            </a:r>
            <a:r>
              <a:rPr lang="es-ES" sz="1651" b="1" dirty="0">
                <a:latin typeface="Futura" panose="020B0602020204020303" pitchFamily="34" charset="-79"/>
                <a:cs typeface="Futura" panose="020B0602020204020303" pitchFamily="34" charset="-79"/>
              </a:rPr>
              <a:t> </a:t>
            </a:r>
            <a:r>
              <a:rPr sz="1651" b="1" u="sng" dirty="0">
                <a:solidFill>
                  <a:srgbClr val="E05D20"/>
                </a:solidFill>
                <a:uFill>
                  <a:solidFill>
                    <a:srgbClr val="C00000"/>
                  </a:solidFill>
                </a:uFill>
                <a:latin typeface="Futura" panose="020B0602020204020303" pitchFamily="34" charset="-79"/>
                <a:cs typeface="Futura" panose="020B0602020204020303" pitchFamily="34" charset="-79"/>
              </a:rPr>
              <a:t>DINÁMICAS</a:t>
            </a:r>
            <a:r>
              <a:rPr sz="1651" b="1" u="sng" dirty="0">
                <a:solidFill>
                  <a:srgbClr val="E05D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 DE GRUPO </a:t>
            </a:r>
            <a:r>
              <a:rPr sz="1651" b="1" dirty="0">
                <a:solidFill>
                  <a:srgbClr val="E05D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O </a:t>
            </a:r>
            <a:r>
              <a:rPr sz="1651" b="1" u="sng" dirty="0">
                <a:solidFill>
                  <a:srgbClr val="E05D20"/>
                </a:solidFill>
                <a:uFill>
                  <a:solidFill>
                    <a:srgbClr val="C00000"/>
                  </a:solidFill>
                </a:uFill>
                <a:latin typeface="Futura" panose="020B0602020204020303" pitchFamily="34" charset="-79"/>
                <a:cs typeface="Futura" panose="020B0602020204020303" pitchFamily="34" charset="-79"/>
              </a:rPr>
              <a:t>TÉCNICAS PARTICIPATIVAS.</a:t>
            </a:r>
            <a:endParaRPr sz="1651" b="1" u="sng" dirty="0">
              <a:solidFill>
                <a:srgbClr val="E05D20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CF8CC6-5DFE-7685-B347-C3D4D852D5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3948" y="409422"/>
            <a:ext cx="4765839" cy="603915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Pentagon 7">
            <a:extLst>
              <a:ext uri="{FF2B5EF4-FFF2-40B4-BE49-F238E27FC236}">
                <a16:creationId xmlns:a16="http://schemas.microsoft.com/office/drawing/2014/main" id="{3060D6DE-3F76-39D3-69A3-6D8861AA2094}"/>
              </a:ext>
            </a:extLst>
          </p:cNvPr>
          <p:cNvSpPr/>
          <p:nvPr/>
        </p:nvSpPr>
        <p:spPr>
          <a:xfrm>
            <a:off x="5188053" y="5848394"/>
            <a:ext cx="1529443" cy="685800"/>
          </a:xfrm>
          <a:prstGeom prst="homePlate">
            <a:avLst/>
          </a:prstGeom>
          <a:solidFill>
            <a:srgbClr val="E05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">
              <a:spcBef>
                <a:spcPts val="75"/>
              </a:spcBef>
            </a:pPr>
            <a:r>
              <a:rPr lang="es-ES_tradnl" sz="1500" b="1" spc="-15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Viñeta o </a:t>
            </a:r>
          </a:p>
          <a:p>
            <a:pPr marL="9525">
              <a:spcBef>
                <a:spcPts val="75"/>
              </a:spcBef>
            </a:pPr>
            <a:r>
              <a:rPr lang="es-ES_tradnl" sz="1500" b="1" spc="-15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Caricatura</a:t>
            </a:r>
            <a:endParaRPr lang="es-ES_tradnl" sz="1500" b="1" dirty="0">
              <a:solidFill>
                <a:schemeClr val="bg1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6258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ject 23">
            <a:extLst>
              <a:ext uri="{FF2B5EF4-FFF2-40B4-BE49-F238E27FC236}">
                <a16:creationId xmlns:a16="http://schemas.microsoft.com/office/drawing/2014/main" id="{D8589738-F93D-EFDF-90CD-15E1A24D1726}"/>
              </a:ext>
            </a:extLst>
          </p:cNvPr>
          <p:cNvPicPr/>
          <p:nvPr/>
        </p:nvPicPr>
        <p:blipFill rotWithShape="1"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6940" y="4399021"/>
            <a:ext cx="2381327" cy="1420655"/>
          </a:xfrm>
          <a:prstGeom prst="rect">
            <a:avLst/>
          </a:prstGeom>
        </p:spPr>
      </p:pic>
      <p:pic>
        <p:nvPicPr>
          <p:cNvPr id="25" name="object 24">
            <a:extLst>
              <a:ext uri="{FF2B5EF4-FFF2-40B4-BE49-F238E27FC236}">
                <a16:creationId xmlns:a16="http://schemas.microsoft.com/office/drawing/2014/main" id="{B11106A2-34AA-ADB1-7338-978A9F093453}"/>
              </a:ext>
            </a:extLst>
          </p:cNvPr>
          <p:cNvPicPr/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99" y="4426614"/>
            <a:ext cx="2500873" cy="1352196"/>
          </a:xfrm>
          <a:prstGeom prst="rect">
            <a:avLst/>
          </a:prstGeom>
        </p:spPr>
      </p:pic>
      <p:pic>
        <p:nvPicPr>
          <p:cNvPr id="22" name="object 21">
            <a:extLst>
              <a:ext uri="{FF2B5EF4-FFF2-40B4-BE49-F238E27FC236}">
                <a16:creationId xmlns:a16="http://schemas.microsoft.com/office/drawing/2014/main" id="{68C61B08-1927-86AA-87A2-5DA5629B614D}"/>
              </a:ext>
            </a:extLst>
          </p:cNvPr>
          <p:cNvPicPr/>
          <p:nvPr/>
        </p:nvPicPr>
        <p:blipFill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99" y="1816137"/>
            <a:ext cx="2628112" cy="2026016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3DCD0BC7-9B5C-072E-1DFC-2D31AFD823E7}"/>
              </a:ext>
            </a:extLst>
          </p:cNvPr>
          <p:cNvSpPr txBox="1"/>
          <p:nvPr/>
        </p:nvSpPr>
        <p:spPr>
          <a:xfrm>
            <a:off x="842799" y="542406"/>
            <a:ext cx="10675468" cy="405432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9525" rIns="0" bIns="0" rtlCol="0" anchor="ctr">
            <a:spAutoFit/>
          </a:bodyPr>
          <a:lstStyle/>
          <a:p>
            <a:pPr marL="51909" marR="3811" indent="-42862" algn="ctr">
              <a:lnSpc>
                <a:spcPts val="3292"/>
              </a:lnSpc>
              <a:spcBef>
                <a:spcPts val="815"/>
              </a:spcBef>
            </a:pPr>
            <a:r>
              <a:rPr lang="es-ES_tradnl" sz="24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DESCODIFICACION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CE0930-B60E-CDF8-8FE3-BD99B6B5DA7F}"/>
              </a:ext>
            </a:extLst>
          </p:cNvPr>
          <p:cNvSpPr txBox="1"/>
          <p:nvPr/>
        </p:nvSpPr>
        <p:spPr>
          <a:xfrm>
            <a:off x="1896179" y="1137150"/>
            <a:ext cx="83996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b="1" dirty="0">
                <a:solidFill>
                  <a:srgbClr val="C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EL MERO CENTRO DEL PROCESO EDUCATIVO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42BBF5DF-C81C-42EF-2FC0-49AF1423727A}"/>
              </a:ext>
            </a:extLst>
          </p:cNvPr>
          <p:cNvSpPr/>
          <p:nvPr/>
        </p:nvSpPr>
        <p:spPr>
          <a:xfrm>
            <a:off x="3163927" y="2058449"/>
            <a:ext cx="2610327" cy="1616187"/>
          </a:xfrm>
          <a:custGeom>
            <a:avLst/>
            <a:gdLst/>
            <a:ahLst/>
            <a:cxnLst/>
            <a:rect l="l" t="t" r="r" b="b"/>
            <a:pathLst>
              <a:path w="3480435" h="2180590">
                <a:moveTo>
                  <a:pt x="3401181" y="0"/>
                </a:moveTo>
                <a:lnTo>
                  <a:pt x="0" y="0"/>
                </a:lnTo>
                <a:lnTo>
                  <a:pt x="0" y="2092693"/>
                </a:lnTo>
                <a:lnTo>
                  <a:pt x="6165" y="2126870"/>
                </a:lnTo>
                <a:lnTo>
                  <a:pt x="22994" y="2154646"/>
                </a:lnTo>
                <a:lnTo>
                  <a:pt x="47986" y="2173303"/>
                </a:lnTo>
                <a:lnTo>
                  <a:pt x="78639" y="2180126"/>
                </a:lnTo>
                <a:lnTo>
                  <a:pt x="3480290" y="2180126"/>
                </a:lnTo>
                <a:lnTo>
                  <a:pt x="3480290" y="86914"/>
                </a:lnTo>
                <a:lnTo>
                  <a:pt x="3474051" y="53036"/>
                </a:lnTo>
                <a:lnTo>
                  <a:pt x="3457060" y="25414"/>
                </a:lnTo>
                <a:lnTo>
                  <a:pt x="3431908" y="6814"/>
                </a:lnTo>
                <a:lnTo>
                  <a:pt x="3401181" y="0"/>
                </a:lnTo>
                <a:close/>
              </a:path>
            </a:pathLst>
          </a:custGeom>
          <a:solidFill>
            <a:srgbClr val="A9A57C">
              <a:alpha val="355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AC3AEDDD-D17E-5E47-BB57-3A899AB80CB8}"/>
              </a:ext>
            </a:extLst>
          </p:cNvPr>
          <p:cNvSpPr/>
          <p:nvPr/>
        </p:nvSpPr>
        <p:spPr>
          <a:xfrm>
            <a:off x="6598246" y="1943864"/>
            <a:ext cx="2775109" cy="1738313"/>
          </a:xfrm>
          <a:custGeom>
            <a:avLst/>
            <a:gdLst/>
            <a:ahLst/>
            <a:cxnLst/>
            <a:rect l="l" t="t" r="r" b="b"/>
            <a:pathLst>
              <a:path w="3700145" h="2317750">
                <a:moveTo>
                  <a:pt x="3616363" y="0"/>
                </a:moveTo>
                <a:lnTo>
                  <a:pt x="0" y="0"/>
                </a:lnTo>
                <a:lnTo>
                  <a:pt x="0" y="2224784"/>
                </a:lnTo>
                <a:lnTo>
                  <a:pt x="6562" y="2261119"/>
                </a:lnTo>
                <a:lnTo>
                  <a:pt x="24508" y="2290648"/>
                </a:lnTo>
                <a:lnTo>
                  <a:pt x="51226" y="2310482"/>
                </a:lnTo>
                <a:lnTo>
                  <a:pt x="84101" y="2317736"/>
                </a:lnTo>
                <a:lnTo>
                  <a:pt x="3699965" y="2317736"/>
                </a:lnTo>
                <a:lnTo>
                  <a:pt x="3699965" y="92401"/>
                </a:lnTo>
                <a:lnTo>
                  <a:pt x="3693411" y="56384"/>
                </a:lnTo>
                <a:lnTo>
                  <a:pt x="3675519" y="27019"/>
                </a:lnTo>
                <a:lnTo>
                  <a:pt x="3648950" y="7244"/>
                </a:lnTo>
                <a:lnTo>
                  <a:pt x="3616363" y="0"/>
                </a:lnTo>
                <a:close/>
              </a:path>
            </a:pathLst>
          </a:custGeom>
          <a:solidFill>
            <a:srgbClr val="9CBEBD">
              <a:alpha val="355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4">
            <a:extLst>
              <a:ext uri="{FF2B5EF4-FFF2-40B4-BE49-F238E27FC236}">
                <a16:creationId xmlns:a16="http://schemas.microsoft.com/office/drawing/2014/main" id="{2899575F-5B20-F720-92E5-86DE43188DC6}"/>
              </a:ext>
            </a:extLst>
          </p:cNvPr>
          <p:cNvGrpSpPr/>
          <p:nvPr/>
        </p:nvGrpSpPr>
        <p:grpSpPr>
          <a:xfrm>
            <a:off x="5732886" y="2650833"/>
            <a:ext cx="906729" cy="603409"/>
            <a:chOff x="5641022" y="2211970"/>
            <a:chExt cx="909955" cy="804545"/>
          </a:xfrm>
        </p:grpSpPr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E66723F3-322C-4B3B-55B6-4E831A0651CD}"/>
                </a:ext>
              </a:extLst>
            </p:cNvPr>
            <p:cNvSpPr/>
            <p:nvPr/>
          </p:nvSpPr>
          <p:spPr>
            <a:xfrm>
              <a:off x="5641022" y="2211970"/>
              <a:ext cx="909955" cy="804545"/>
            </a:xfrm>
            <a:custGeom>
              <a:avLst/>
              <a:gdLst/>
              <a:ahLst/>
              <a:cxnLst/>
              <a:rect l="l" t="t" r="r" b="b"/>
              <a:pathLst>
                <a:path w="909954" h="804544">
                  <a:moveTo>
                    <a:pt x="904684" y="0"/>
                  </a:moveTo>
                  <a:lnTo>
                    <a:pt x="5007" y="0"/>
                  </a:lnTo>
                  <a:lnTo>
                    <a:pt x="0" y="5010"/>
                  </a:lnTo>
                  <a:lnTo>
                    <a:pt x="0" y="798926"/>
                  </a:lnTo>
                  <a:lnTo>
                    <a:pt x="5007" y="803936"/>
                  </a:lnTo>
                  <a:lnTo>
                    <a:pt x="904684" y="803936"/>
                  </a:lnTo>
                  <a:lnTo>
                    <a:pt x="909692" y="798926"/>
                  </a:lnTo>
                  <a:lnTo>
                    <a:pt x="909692" y="11074"/>
                  </a:lnTo>
                  <a:lnTo>
                    <a:pt x="909692" y="5010"/>
                  </a:lnTo>
                  <a:lnTo>
                    <a:pt x="904684" y="0"/>
                  </a:lnTo>
                  <a:close/>
                </a:path>
              </a:pathLst>
            </a:custGeom>
            <a:solidFill>
              <a:srgbClr val="605B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B3D81EA7-DBE7-BE77-0B3A-FEC9613C4745}"/>
                </a:ext>
              </a:extLst>
            </p:cNvPr>
            <p:cNvSpPr/>
            <p:nvPr/>
          </p:nvSpPr>
          <p:spPr>
            <a:xfrm>
              <a:off x="5747938" y="2343293"/>
              <a:ext cx="713740" cy="541655"/>
            </a:xfrm>
            <a:custGeom>
              <a:avLst/>
              <a:gdLst/>
              <a:ahLst/>
              <a:cxnLst/>
              <a:rect l="l" t="t" r="r" b="b"/>
              <a:pathLst>
                <a:path w="713739" h="541655">
                  <a:moveTo>
                    <a:pt x="0" y="0"/>
                  </a:moveTo>
                  <a:lnTo>
                    <a:pt x="168112" y="270383"/>
                  </a:lnTo>
                  <a:lnTo>
                    <a:pt x="0" y="541293"/>
                  </a:lnTo>
                  <a:lnTo>
                    <a:pt x="397187" y="270383"/>
                  </a:lnTo>
                  <a:lnTo>
                    <a:pt x="0" y="0"/>
                  </a:lnTo>
                  <a:close/>
                </a:path>
                <a:path w="713739" h="541655">
                  <a:moveTo>
                    <a:pt x="317263" y="0"/>
                  </a:moveTo>
                  <a:lnTo>
                    <a:pt x="484732" y="270383"/>
                  </a:lnTo>
                  <a:lnTo>
                    <a:pt x="317263" y="541293"/>
                  </a:lnTo>
                  <a:lnTo>
                    <a:pt x="713290" y="270383"/>
                  </a:lnTo>
                  <a:lnTo>
                    <a:pt x="3172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7">
            <a:extLst>
              <a:ext uri="{FF2B5EF4-FFF2-40B4-BE49-F238E27FC236}">
                <a16:creationId xmlns:a16="http://schemas.microsoft.com/office/drawing/2014/main" id="{42ED6534-870A-9C02-9C19-A0D4D2C2AE3D}"/>
              </a:ext>
            </a:extLst>
          </p:cNvPr>
          <p:cNvSpPr/>
          <p:nvPr/>
        </p:nvSpPr>
        <p:spPr>
          <a:xfrm>
            <a:off x="3230393" y="4399022"/>
            <a:ext cx="2505075" cy="1420655"/>
          </a:xfrm>
          <a:custGeom>
            <a:avLst/>
            <a:gdLst/>
            <a:ahLst/>
            <a:cxnLst/>
            <a:rect l="l" t="t" r="r" b="b"/>
            <a:pathLst>
              <a:path w="3340100" h="1894204">
                <a:moveTo>
                  <a:pt x="3264108" y="0"/>
                </a:moveTo>
                <a:lnTo>
                  <a:pt x="0" y="0"/>
                </a:lnTo>
                <a:lnTo>
                  <a:pt x="0" y="1817732"/>
                </a:lnTo>
                <a:lnTo>
                  <a:pt x="5917" y="1847229"/>
                </a:lnTo>
                <a:lnTo>
                  <a:pt x="22068" y="1871376"/>
                </a:lnTo>
                <a:lnTo>
                  <a:pt x="46052" y="1887687"/>
                </a:lnTo>
                <a:lnTo>
                  <a:pt x="75469" y="1893676"/>
                </a:lnTo>
                <a:lnTo>
                  <a:pt x="3340027" y="1893676"/>
                </a:lnTo>
                <a:lnTo>
                  <a:pt x="3340027" y="75495"/>
                </a:lnTo>
                <a:lnTo>
                  <a:pt x="3334040" y="46068"/>
                </a:lnTo>
                <a:lnTo>
                  <a:pt x="3317734" y="22075"/>
                </a:lnTo>
                <a:lnTo>
                  <a:pt x="3293595" y="5919"/>
                </a:lnTo>
                <a:lnTo>
                  <a:pt x="3264108" y="0"/>
                </a:lnTo>
                <a:close/>
              </a:path>
            </a:pathLst>
          </a:custGeom>
          <a:solidFill>
            <a:srgbClr val="95A39D">
              <a:alpha val="355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DECC65B9-A352-5F4A-643D-EF2E20A72848}"/>
              </a:ext>
            </a:extLst>
          </p:cNvPr>
          <p:cNvSpPr/>
          <p:nvPr/>
        </p:nvSpPr>
        <p:spPr>
          <a:xfrm>
            <a:off x="6582757" y="4399022"/>
            <a:ext cx="2587147" cy="1420655"/>
          </a:xfrm>
          <a:custGeom>
            <a:avLst/>
            <a:gdLst/>
            <a:ahLst/>
            <a:cxnLst/>
            <a:rect l="l" t="t" r="r" b="b"/>
            <a:pathLst>
              <a:path w="3340100" h="1894204">
                <a:moveTo>
                  <a:pt x="3264557" y="0"/>
                </a:moveTo>
                <a:lnTo>
                  <a:pt x="0" y="0"/>
                </a:lnTo>
                <a:lnTo>
                  <a:pt x="0" y="1817732"/>
                </a:lnTo>
                <a:lnTo>
                  <a:pt x="5924" y="1847229"/>
                </a:lnTo>
                <a:lnTo>
                  <a:pt x="22124" y="1871376"/>
                </a:lnTo>
                <a:lnTo>
                  <a:pt x="46243" y="1887687"/>
                </a:lnTo>
                <a:lnTo>
                  <a:pt x="75920" y="1893676"/>
                </a:lnTo>
                <a:lnTo>
                  <a:pt x="3340028" y="1893676"/>
                </a:lnTo>
                <a:lnTo>
                  <a:pt x="3340028" y="75495"/>
                </a:lnTo>
                <a:lnTo>
                  <a:pt x="3334111" y="46068"/>
                </a:lnTo>
                <a:lnTo>
                  <a:pt x="3317960" y="22075"/>
                </a:lnTo>
                <a:lnTo>
                  <a:pt x="3293975" y="5919"/>
                </a:lnTo>
                <a:lnTo>
                  <a:pt x="3264557" y="0"/>
                </a:lnTo>
                <a:close/>
              </a:path>
            </a:pathLst>
          </a:custGeom>
          <a:solidFill>
            <a:srgbClr val="D2CB6C">
              <a:alpha val="355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9">
            <a:extLst>
              <a:ext uri="{FF2B5EF4-FFF2-40B4-BE49-F238E27FC236}">
                <a16:creationId xmlns:a16="http://schemas.microsoft.com/office/drawing/2014/main" id="{CDF77324-3702-C3D2-9476-DA3F46503127}"/>
              </a:ext>
            </a:extLst>
          </p:cNvPr>
          <p:cNvGrpSpPr/>
          <p:nvPr/>
        </p:nvGrpSpPr>
        <p:grpSpPr>
          <a:xfrm>
            <a:off x="5818217" y="4807945"/>
            <a:ext cx="682467" cy="603409"/>
            <a:chOff x="5641286" y="5128101"/>
            <a:chExt cx="909955" cy="804545"/>
          </a:xfrm>
        </p:grpSpPr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2ECC6A0E-FA72-1743-8A86-D09EC3DEE519}"/>
                </a:ext>
              </a:extLst>
            </p:cNvPr>
            <p:cNvSpPr/>
            <p:nvPr/>
          </p:nvSpPr>
          <p:spPr>
            <a:xfrm>
              <a:off x="5641286" y="5128101"/>
              <a:ext cx="909955" cy="804545"/>
            </a:xfrm>
            <a:custGeom>
              <a:avLst/>
              <a:gdLst/>
              <a:ahLst/>
              <a:cxnLst/>
              <a:rect l="l" t="t" r="r" b="b"/>
              <a:pathLst>
                <a:path w="909954" h="804545">
                  <a:moveTo>
                    <a:pt x="904684" y="0"/>
                  </a:moveTo>
                  <a:lnTo>
                    <a:pt x="5006" y="0"/>
                  </a:lnTo>
                  <a:lnTo>
                    <a:pt x="0" y="5008"/>
                  </a:lnTo>
                  <a:lnTo>
                    <a:pt x="0" y="792861"/>
                  </a:lnTo>
                  <a:lnTo>
                    <a:pt x="0" y="799189"/>
                  </a:lnTo>
                  <a:lnTo>
                    <a:pt x="5006" y="803935"/>
                  </a:lnTo>
                  <a:lnTo>
                    <a:pt x="904684" y="803935"/>
                  </a:lnTo>
                  <a:lnTo>
                    <a:pt x="909690" y="798926"/>
                  </a:lnTo>
                  <a:lnTo>
                    <a:pt x="909690" y="5008"/>
                  </a:lnTo>
                  <a:lnTo>
                    <a:pt x="904684" y="0"/>
                  </a:lnTo>
                  <a:close/>
                </a:path>
              </a:pathLst>
            </a:custGeom>
            <a:solidFill>
              <a:srgbClr val="605B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EC161C71-8EA4-FA80-B350-7FE1C16756AF}"/>
                </a:ext>
              </a:extLst>
            </p:cNvPr>
            <p:cNvSpPr/>
            <p:nvPr/>
          </p:nvSpPr>
          <p:spPr>
            <a:xfrm>
              <a:off x="5730772" y="5260583"/>
              <a:ext cx="713740" cy="541655"/>
            </a:xfrm>
            <a:custGeom>
              <a:avLst/>
              <a:gdLst/>
              <a:ahLst/>
              <a:cxnLst/>
              <a:rect l="l" t="t" r="r" b="b"/>
              <a:pathLst>
                <a:path w="713739" h="541654">
                  <a:moveTo>
                    <a:pt x="396025" y="0"/>
                  </a:moveTo>
                  <a:lnTo>
                    <a:pt x="0" y="270777"/>
                  </a:lnTo>
                  <a:lnTo>
                    <a:pt x="396025" y="541294"/>
                  </a:lnTo>
                  <a:lnTo>
                    <a:pt x="228556" y="270777"/>
                  </a:lnTo>
                  <a:lnTo>
                    <a:pt x="396025" y="0"/>
                  </a:lnTo>
                  <a:close/>
                </a:path>
                <a:path w="713739" h="541654">
                  <a:moveTo>
                    <a:pt x="713290" y="0"/>
                  </a:moveTo>
                  <a:lnTo>
                    <a:pt x="316101" y="270777"/>
                  </a:lnTo>
                  <a:lnTo>
                    <a:pt x="713290" y="541294"/>
                  </a:lnTo>
                  <a:lnTo>
                    <a:pt x="545177" y="270777"/>
                  </a:lnTo>
                  <a:lnTo>
                    <a:pt x="7132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4">
            <a:extLst>
              <a:ext uri="{FF2B5EF4-FFF2-40B4-BE49-F238E27FC236}">
                <a16:creationId xmlns:a16="http://schemas.microsoft.com/office/drawing/2014/main" id="{80B887ED-EB6C-F6D3-DB46-F1D58A537E3E}"/>
              </a:ext>
            </a:extLst>
          </p:cNvPr>
          <p:cNvGrpSpPr/>
          <p:nvPr/>
        </p:nvGrpSpPr>
        <p:grpSpPr>
          <a:xfrm>
            <a:off x="7534061" y="3674637"/>
            <a:ext cx="603409" cy="682467"/>
            <a:chOff x="7929073" y="3617026"/>
            <a:chExt cx="804545" cy="909955"/>
          </a:xfrm>
        </p:grpSpPr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32357685-AFA9-65EC-BBF1-C99BEE90DD11}"/>
                </a:ext>
              </a:extLst>
            </p:cNvPr>
            <p:cNvSpPr/>
            <p:nvPr/>
          </p:nvSpPr>
          <p:spPr>
            <a:xfrm>
              <a:off x="7929073" y="3617026"/>
              <a:ext cx="804545" cy="909955"/>
            </a:xfrm>
            <a:custGeom>
              <a:avLst/>
              <a:gdLst/>
              <a:ahLst/>
              <a:cxnLst/>
              <a:rect l="l" t="t" r="r" b="b"/>
              <a:pathLst>
                <a:path w="804545" h="909954">
                  <a:moveTo>
                    <a:pt x="798926" y="0"/>
                  </a:moveTo>
                  <a:lnTo>
                    <a:pt x="5010" y="0"/>
                  </a:lnTo>
                  <a:lnTo>
                    <a:pt x="0" y="5007"/>
                  </a:lnTo>
                  <a:lnTo>
                    <a:pt x="0" y="904684"/>
                  </a:lnTo>
                  <a:lnTo>
                    <a:pt x="5010" y="909692"/>
                  </a:lnTo>
                  <a:lnTo>
                    <a:pt x="792862" y="909692"/>
                  </a:lnTo>
                  <a:lnTo>
                    <a:pt x="799190" y="909692"/>
                  </a:lnTo>
                  <a:lnTo>
                    <a:pt x="803936" y="904684"/>
                  </a:lnTo>
                  <a:lnTo>
                    <a:pt x="803936" y="5007"/>
                  </a:lnTo>
                  <a:lnTo>
                    <a:pt x="798926" y="0"/>
                  </a:lnTo>
                  <a:close/>
                </a:path>
              </a:pathLst>
            </a:custGeom>
            <a:solidFill>
              <a:srgbClr val="605B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6">
              <a:extLst>
                <a:ext uri="{FF2B5EF4-FFF2-40B4-BE49-F238E27FC236}">
                  <a16:creationId xmlns:a16="http://schemas.microsoft.com/office/drawing/2014/main" id="{2C52FCB9-8C63-9C9A-7B37-4271FD11CEEF}"/>
                </a:ext>
              </a:extLst>
            </p:cNvPr>
            <p:cNvSpPr/>
            <p:nvPr/>
          </p:nvSpPr>
          <p:spPr>
            <a:xfrm>
              <a:off x="8061557" y="3723943"/>
              <a:ext cx="541655" cy="713740"/>
            </a:xfrm>
            <a:custGeom>
              <a:avLst/>
              <a:gdLst/>
              <a:ahLst/>
              <a:cxnLst/>
              <a:rect l="l" t="t" r="r" b="b"/>
              <a:pathLst>
                <a:path w="541654" h="713739">
                  <a:moveTo>
                    <a:pt x="0" y="317263"/>
                  </a:moveTo>
                  <a:lnTo>
                    <a:pt x="270777" y="713289"/>
                  </a:lnTo>
                  <a:lnTo>
                    <a:pt x="426899" y="484732"/>
                  </a:lnTo>
                  <a:lnTo>
                    <a:pt x="270777" y="484732"/>
                  </a:lnTo>
                  <a:lnTo>
                    <a:pt x="0" y="317263"/>
                  </a:lnTo>
                  <a:close/>
                </a:path>
                <a:path w="541654" h="713739">
                  <a:moveTo>
                    <a:pt x="541293" y="317263"/>
                  </a:moveTo>
                  <a:lnTo>
                    <a:pt x="270777" y="484732"/>
                  </a:lnTo>
                  <a:lnTo>
                    <a:pt x="426899" y="484732"/>
                  </a:lnTo>
                  <a:lnTo>
                    <a:pt x="541293" y="317263"/>
                  </a:lnTo>
                  <a:close/>
                </a:path>
                <a:path w="541654" h="713739">
                  <a:moveTo>
                    <a:pt x="0" y="0"/>
                  </a:moveTo>
                  <a:lnTo>
                    <a:pt x="270777" y="397187"/>
                  </a:lnTo>
                  <a:lnTo>
                    <a:pt x="426796" y="168111"/>
                  </a:lnTo>
                  <a:lnTo>
                    <a:pt x="270777" y="168111"/>
                  </a:lnTo>
                  <a:lnTo>
                    <a:pt x="0" y="0"/>
                  </a:lnTo>
                  <a:close/>
                </a:path>
                <a:path w="541654" h="713739">
                  <a:moveTo>
                    <a:pt x="541293" y="0"/>
                  </a:moveTo>
                  <a:lnTo>
                    <a:pt x="270777" y="168111"/>
                  </a:lnTo>
                  <a:lnTo>
                    <a:pt x="426796" y="168111"/>
                  </a:lnTo>
                  <a:lnTo>
                    <a:pt x="5412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7">
            <a:extLst>
              <a:ext uri="{FF2B5EF4-FFF2-40B4-BE49-F238E27FC236}">
                <a16:creationId xmlns:a16="http://schemas.microsoft.com/office/drawing/2014/main" id="{5BDACFFC-4573-8A11-6E1C-49AD62957C9D}"/>
              </a:ext>
            </a:extLst>
          </p:cNvPr>
          <p:cNvSpPr txBox="1"/>
          <p:nvPr/>
        </p:nvSpPr>
        <p:spPr>
          <a:xfrm>
            <a:off x="6718257" y="2029049"/>
            <a:ext cx="2158803" cy="15204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06201" marR="379561">
              <a:spcBef>
                <a:spcPts val="75"/>
              </a:spcBef>
            </a:pPr>
            <a:r>
              <a:rPr lang="es-ES_tradnl" sz="1500" b="1" dirty="0">
                <a:solidFill>
                  <a:srgbClr val="2E2B2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2. RECONSTRUCCIÓN DEL CÓDIGO</a:t>
            </a:r>
            <a:endParaRPr lang="es-ES_tradnl" sz="1500" b="1" dirty="0">
              <a:latin typeface="Futura Condensed ExtraBold" panose="020B0602020204020303" pitchFamily="34" charset="-79"/>
              <a:cs typeface="Futura Condensed ExtraBold" panose="020B0602020204020303" pitchFamily="34" charset="-79"/>
            </a:endParaRPr>
          </a:p>
          <a:p>
            <a:pPr marL="9525" marR="3811">
              <a:lnSpc>
                <a:spcPct val="107100"/>
              </a:lnSpc>
              <a:spcBef>
                <a:spcPts val="191"/>
              </a:spcBef>
            </a:pPr>
            <a:r>
              <a:rPr lang="es-ES_tradnl" sz="1051" b="1" dirty="0">
                <a:solidFill>
                  <a:srgbClr val="2E2B2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Es iniciar un diálogo con las personas participantes con el fin de recordar, reconocer o reconstruir lo que hay en el dibujo. </a:t>
            </a:r>
            <a:r>
              <a:rPr lang="es-ES_tradnl" sz="1051" b="1" dirty="0">
                <a:solidFill>
                  <a:srgbClr val="C00000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¿</a:t>
            </a:r>
            <a:r>
              <a:rPr lang="es-ES_tradnl" sz="1013" b="1" dirty="0">
                <a:solidFill>
                  <a:srgbClr val="C00000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Qué vemos en el material? </a:t>
            </a:r>
            <a:r>
              <a:rPr lang="es-ES_tradnl" sz="1051" b="1" dirty="0">
                <a:solidFill>
                  <a:srgbClr val="C00000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¿De </a:t>
            </a:r>
            <a:r>
              <a:rPr lang="es-ES_tradnl" sz="1013" b="1" dirty="0">
                <a:solidFill>
                  <a:srgbClr val="C00000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qué habla el dibujo?</a:t>
            </a:r>
            <a:r>
              <a:rPr lang="es-ES_tradnl" sz="1013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</a:t>
            </a:r>
            <a:r>
              <a:rPr lang="es-ES_tradnl" sz="1013" b="1" dirty="0">
                <a:solidFill>
                  <a:srgbClr val="C00000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¿Qué está pasando? </a:t>
            </a:r>
            <a:endParaRPr lang="es-ES_tradnl" sz="1013" b="1" dirty="0">
              <a:latin typeface="Futura Condensed ExtraBold" panose="020B0602020204020303" pitchFamily="34" charset="-79"/>
              <a:cs typeface="Futura Condensed ExtraBold" panose="020B0602020204020303" pitchFamily="34" charset="-79"/>
            </a:endParaRPr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DCA54ECC-9CC7-058E-7228-485845706D4E}"/>
              </a:ext>
            </a:extLst>
          </p:cNvPr>
          <p:cNvSpPr txBox="1"/>
          <p:nvPr/>
        </p:nvSpPr>
        <p:spPr>
          <a:xfrm>
            <a:off x="3236123" y="2136210"/>
            <a:ext cx="2431595" cy="1339086"/>
          </a:xfrm>
          <a:prstGeom prst="rect">
            <a:avLst/>
          </a:prstGeom>
        </p:spPr>
        <p:txBody>
          <a:bodyPr vert="horz" wrap="square" lIns="0" tIns="27623" rIns="0" bIns="0" rtlCol="0">
            <a:spAutoFit/>
          </a:bodyPr>
          <a:lstStyle/>
          <a:p>
            <a:pPr marL="9525" algn="l">
              <a:spcBef>
                <a:spcPts val="217"/>
              </a:spcBef>
            </a:pPr>
            <a:r>
              <a:rPr lang="es-ES_tradnl" sz="1500" b="1" dirty="0">
                <a:solidFill>
                  <a:srgbClr val="2E2B2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1.PRESENTACIÓN DEL CÓDIGO</a:t>
            </a:r>
            <a:endParaRPr lang="es-ES_tradnl" sz="1500" b="1" dirty="0">
              <a:latin typeface="Futura Condensed ExtraBold" panose="020B0602020204020303" pitchFamily="34" charset="-79"/>
              <a:cs typeface="Futura Condensed ExtraBold" panose="020B0602020204020303" pitchFamily="34" charset="-79"/>
            </a:endParaRPr>
          </a:p>
          <a:p>
            <a:pPr marL="9525" algn="l">
              <a:spcBef>
                <a:spcPts val="217"/>
              </a:spcBef>
            </a:pPr>
            <a:r>
              <a:rPr lang="es-ES_tradnl" sz="1200" b="1" dirty="0">
                <a:solidFill>
                  <a:srgbClr val="2E2B2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Código:</a:t>
            </a:r>
            <a:r>
              <a:rPr lang="es-ES_tradnl" sz="1200" b="1" spc="19" dirty="0">
                <a:solidFill>
                  <a:srgbClr val="2E2B2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</a:t>
            </a:r>
            <a:r>
              <a:rPr lang="es-ES_tradnl" sz="1200" b="1" spc="68" dirty="0">
                <a:solidFill>
                  <a:srgbClr val="2E2B2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cartel</a:t>
            </a:r>
            <a:r>
              <a:rPr lang="es-ES_tradnl" sz="1200" b="1" spc="35" dirty="0">
                <a:solidFill>
                  <a:srgbClr val="2E2B2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</a:t>
            </a:r>
            <a:r>
              <a:rPr lang="es-ES_tradnl" sz="1200" b="1" spc="45" dirty="0">
                <a:solidFill>
                  <a:srgbClr val="2E2B2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ilustrado </a:t>
            </a:r>
            <a:r>
              <a:rPr lang="es-ES_tradnl" sz="1200" b="1" spc="91" dirty="0">
                <a:solidFill>
                  <a:srgbClr val="2E2B2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(viñeta)</a:t>
            </a:r>
            <a:endParaRPr lang="es-ES_tradnl" sz="1200" b="1" dirty="0">
              <a:latin typeface="Futura Condensed ExtraBold" panose="020B0602020204020303" pitchFamily="34" charset="-79"/>
              <a:cs typeface="Futura Condensed ExtraBold" panose="020B0602020204020303" pitchFamily="34" charset="-79"/>
            </a:endParaRPr>
          </a:p>
          <a:p>
            <a:pPr marL="88580" marR="488621" algn="l">
              <a:lnSpc>
                <a:spcPct val="107100"/>
              </a:lnSpc>
              <a:spcBef>
                <a:spcPts val="743"/>
              </a:spcBef>
            </a:pPr>
            <a:r>
              <a:rPr lang="es-ES_tradnl" sz="1200" b="1" dirty="0">
                <a:solidFill>
                  <a:srgbClr val="2E2B2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Es</a:t>
            </a:r>
            <a:r>
              <a:rPr lang="es-ES_tradnl" sz="1200" b="1" spc="-19" dirty="0">
                <a:solidFill>
                  <a:srgbClr val="2E2B2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</a:t>
            </a:r>
            <a:r>
              <a:rPr lang="es-ES_tradnl" sz="1200" b="1" dirty="0">
                <a:solidFill>
                  <a:srgbClr val="2E2B2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colocar</a:t>
            </a:r>
            <a:r>
              <a:rPr lang="es-ES_tradnl" sz="1200" b="1" spc="-35" dirty="0">
                <a:solidFill>
                  <a:srgbClr val="2E2B2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</a:t>
            </a:r>
            <a:r>
              <a:rPr lang="es-ES_tradnl" sz="1200" b="1" dirty="0">
                <a:solidFill>
                  <a:srgbClr val="2E2B2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el</a:t>
            </a:r>
            <a:r>
              <a:rPr lang="es-ES_tradnl" sz="1200" b="1" spc="-11" dirty="0">
                <a:solidFill>
                  <a:srgbClr val="2E2B2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</a:t>
            </a:r>
            <a:r>
              <a:rPr lang="es-ES_tradnl" sz="1200" b="1" dirty="0">
                <a:solidFill>
                  <a:srgbClr val="2E2B2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código</a:t>
            </a:r>
            <a:r>
              <a:rPr lang="es-ES_tradnl" sz="1200" b="1" spc="-8" dirty="0">
                <a:solidFill>
                  <a:srgbClr val="2E2B2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</a:t>
            </a:r>
            <a:r>
              <a:rPr lang="es-ES_tradnl" sz="1200" b="1" dirty="0">
                <a:solidFill>
                  <a:srgbClr val="2E2B2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en</a:t>
            </a:r>
            <a:r>
              <a:rPr lang="es-ES_tradnl" sz="1200" b="1" spc="-8" dirty="0">
                <a:solidFill>
                  <a:srgbClr val="2E2B2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</a:t>
            </a:r>
            <a:r>
              <a:rPr lang="es-ES_tradnl" sz="1200" b="1" dirty="0">
                <a:solidFill>
                  <a:srgbClr val="2E2B2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un</a:t>
            </a:r>
            <a:r>
              <a:rPr lang="es-ES_tradnl" sz="1200" b="1" spc="-8" dirty="0">
                <a:solidFill>
                  <a:srgbClr val="2E2B2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lugar </a:t>
            </a:r>
            <a:r>
              <a:rPr lang="es-ES_tradnl" sz="1200" b="1" dirty="0">
                <a:solidFill>
                  <a:srgbClr val="2E2B2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visible</a:t>
            </a:r>
            <a:r>
              <a:rPr lang="es-ES_tradnl" sz="1200" b="1" spc="-23" dirty="0">
                <a:solidFill>
                  <a:srgbClr val="2E2B2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</a:t>
            </a:r>
            <a:r>
              <a:rPr lang="es-ES_tradnl" sz="1200" b="1" dirty="0">
                <a:solidFill>
                  <a:srgbClr val="2E2B2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donde</a:t>
            </a:r>
            <a:r>
              <a:rPr lang="es-ES_tradnl" sz="1200" b="1" spc="-11" dirty="0">
                <a:solidFill>
                  <a:srgbClr val="2E2B2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</a:t>
            </a:r>
            <a:r>
              <a:rPr lang="es-ES_tradnl" sz="1200" b="1" dirty="0">
                <a:solidFill>
                  <a:srgbClr val="2E2B2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toda</a:t>
            </a:r>
            <a:r>
              <a:rPr lang="es-ES_tradnl" sz="1200" b="1" spc="-11" dirty="0">
                <a:solidFill>
                  <a:srgbClr val="2E2B2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</a:t>
            </a:r>
            <a:r>
              <a:rPr lang="es-ES_tradnl" sz="1200" b="1" dirty="0">
                <a:solidFill>
                  <a:srgbClr val="2E2B2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la</a:t>
            </a:r>
            <a:r>
              <a:rPr lang="es-ES_tradnl" sz="1200" b="1" spc="-11" dirty="0">
                <a:solidFill>
                  <a:srgbClr val="2E2B2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</a:t>
            </a:r>
            <a:r>
              <a:rPr lang="es-ES_tradnl" sz="1200" b="1" dirty="0">
                <a:solidFill>
                  <a:srgbClr val="2E2B2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gente</a:t>
            </a:r>
            <a:r>
              <a:rPr lang="es-ES_tradnl" sz="1200" b="1" spc="267" dirty="0">
                <a:solidFill>
                  <a:srgbClr val="2E2B2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</a:t>
            </a:r>
            <a:r>
              <a:rPr lang="es-ES_tradnl" sz="1200" b="1" dirty="0">
                <a:solidFill>
                  <a:srgbClr val="2E2B2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o</a:t>
            </a:r>
            <a:r>
              <a:rPr lang="es-ES_tradnl" sz="1200" b="1" spc="-15" dirty="0">
                <a:solidFill>
                  <a:srgbClr val="2E2B2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</a:t>
            </a:r>
            <a:r>
              <a:rPr lang="es-ES_tradnl" sz="1200" b="1" spc="-19" dirty="0">
                <a:solidFill>
                  <a:srgbClr val="2E2B2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el </a:t>
            </a:r>
            <a:r>
              <a:rPr lang="es-ES_tradnl" sz="1200" b="1" dirty="0">
                <a:solidFill>
                  <a:srgbClr val="2E2B2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grupo</a:t>
            </a:r>
            <a:r>
              <a:rPr lang="es-ES_tradnl" sz="1200" b="1" spc="-11" dirty="0">
                <a:solidFill>
                  <a:srgbClr val="2E2B2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</a:t>
            </a:r>
            <a:r>
              <a:rPr lang="es-ES_tradnl" sz="1200" b="1" dirty="0">
                <a:solidFill>
                  <a:srgbClr val="2E2B2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pueda verlo</a:t>
            </a:r>
            <a:r>
              <a:rPr lang="es-ES_tradnl" sz="1200" b="1" spc="-15" dirty="0">
                <a:solidFill>
                  <a:srgbClr val="2E2B2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.</a:t>
            </a:r>
            <a:endParaRPr lang="es-ES_tradnl" sz="1200" b="1" dirty="0">
              <a:latin typeface="Futura Condensed ExtraBold" panose="020B0602020204020303" pitchFamily="34" charset="-79"/>
              <a:cs typeface="Futura Condensed ExtraBold" panose="020B0602020204020303" pitchFamily="34" charset="-79"/>
            </a:endParaRPr>
          </a:p>
        </p:txBody>
      </p:sp>
      <p:sp>
        <p:nvSpPr>
          <p:cNvPr id="20" name="object 19">
            <a:extLst>
              <a:ext uri="{FF2B5EF4-FFF2-40B4-BE49-F238E27FC236}">
                <a16:creationId xmlns:a16="http://schemas.microsoft.com/office/drawing/2014/main" id="{9F0E7170-CEAD-8308-0783-23C68521066B}"/>
              </a:ext>
            </a:extLst>
          </p:cNvPr>
          <p:cNvSpPr txBox="1"/>
          <p:nvPr/>
        </p:nvSpPr>
        <p:spPr>
          <a:xfrm>
            <a:off x="6639615" y="4339880"/>
            <a:ext cx="2505075" cy="1448923"/>
          </a:xfrm>
          <a:prstGeom prst="rect">
            <a:avLst/>
          </a:prstGeom>
        </p:spPr>
        <p:txBody>
          <a:bodyPr vert="horz" wrap="square" lIns="0" tIns="90488" rIns="0" bIns="0" rtlCol="0">
            <a:spAutoFit/>
          </a:bodyPr>
          <a:lstStyle/>
          <a:p>
            <a:pPr marL="93343">
              <a:spcBef>
                <a:spcPts val="713"/>
              </a:spcBef>
            </a:pPr>
            <a:r>
              <a:rPr lang="es-ES_tradnl" b="1" dirty="0">
                <a:solidFill>
                  <a:srgbClr val="2E2B2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3.ANÁLISIS DEL CÓDIGO</a:t>
            </a:r>
            <a:endParaRPr lang="es-ES_tradnl" b="1" dirty="0">
              <a:latin typeface="Futura Condensed ExtraBold" panose="020B0602020204020303" pitchFamily="34" charset="-79"/>
              <a:cs typeface="Futura Condensed ExtraBold" panose="020B0602020204020303" pitchFamily="34" charset="-79"/>
            </a:endParaRPr>
          </a:p>
          <a:p>
            <a:pPr marL="9525" marR="17621">
              <a:lnSpc>
                <a:spcPct val="107100"/>
              </a:lnSpc>
            </a:pPr>
            <a:r>
              <a:rPr lang="es-ES_tradnl" sz="1200" b="1" dirty="0">
                <a:solidFill>
                  <a:srgbClr val="2E2B2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Es pasar del código a la realidad que viven las personas participantes.</a:t>
            </a:r>
            <a:endParaRPr lang="es-ES_tradnl" sz="600" b="1" dirty="0">
              <a:latin typeface="Futura Condensed ExtraBold" panose="020B0602020204020303" pitchFamily="34" charset="-79"/>
              <a:cs typeface="Futura Condensed ExtraBold" panose="020B0602020204020303" pitchFamily="34" charset="-79"/>
            </a:endParaRPr>
          </a:p>
          <a:p>
            <a:pPr marL="9525"/>
            <a:r>
              <a:rPr lang="es-ES_tradnl" sz="1051" b="1" dirty="0">
                <a:solidFill>
                  <a:srgbClr val="C00000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- ¿Cómo le afecta esta situación?</a:t>
            </a:r>
            <a:endParaRPr lang="es-ES_tradnl" sz="1051" b="1" dirty="0">
              <a:latin typeface="Futura Condensed ExtraBold" panose="020B0602020204020303" pitchFamily="34" charset="-79"/>
              <a:cs typeface="Futura Condensed ExtraBold" panose="020B0602020204020303" pitchFamily="34" charset="-79"/>
            </a:endParaRPr>
          </a:p>
          <a:p>
            <a:pPr marL="9525" marR="3811">
              <a:lnSpc>
                <a:spcPts val="1335"/>
              </a:lnSpc>
            </a:pPr>
            <a:r>
              <a:rPr lang="es-ES_tradnl" sz="1051" b="1" dirty="0">
                <a:solidFill>
                  <a:srgbClr val="C00000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- ¿Qué podemos hacer para unirnos a la campaña de justicia ambiental?</a:t>
            </a:r>
            <a:endParaRPr lang="es-ES_tradnl" sz="1051" b="1" dirty="0">
              <a:latin typeface="Futura Condensed ExtraBold" panose="020B0602020204020303" pitchFamily="34" charset="-79"/>
              <a:cs typeface="Futura Condensed ExtraBold" panose="020B0602020204020303" pitchFamily="34" charset="-79"/>
            </a:endParaRPr>
          </a:p>
        </p:txBody>
      </p:sp>
      <p:sp>
        <p:nvSpPr>
          <p:cNvPr id="21" name="object 20">
            <a:extLst>
              <a:ext uri="{FF2B5EF4-FFF2-40B4-BE49-F238E27FC236}">
                <a16:creationId xmlns:a16="http://schemas.microsoft.com/office/drawing/2014/main" id="{49484889-688C-084E-3FEC-6A7C6408D827}"/>
              </a:ext>
            </a:extLst>
          </p:cNvPr>
          <p:cNvSpPr txBox="1"/>
          <p:nvPr/>
        </p:nvSpPr>
        <p:spPr>
          <a:xfrm>
            <a:off x="3415652" y="4475001"/>
            <a:ext cx="2406721" cy="1352197"/>
          </a:xfrm>
          <a:prstGeom prst="rect">
            <a:avLst/>
          </a:prstGeom>
        </p:spPr>
        <p:txBody>
          <a:bodyPr vert="horz" wrap="square" lIns="0" tIns="70961" rIns="0" bIns="0" rtlCol="0">
            <a:spAutoFit/>
          </a:bodyPr>
          <a:lstStyle/>
          <a:p>
            <a:pPr marL="9525">
              <a:spcBef>
                <a:spcPts val="559"/>
              </a:spcBef>
            </a:pPr>
            <a:r>
              <a:rPr b="1" dirty="0">
                <a:solidFill>
                  <a:srgbClr val="2E2B2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4.CONCLUSION</a:t>
            </a:r>
            <a:endParaRPr b="1" dirty="0">
              <a:latin typeface="Futura Condensed ExtraBold" panose="020B0602020204020303" pitchFamily="34" charset="-79"/>
              <a:cs typeface="Futura Condensed ExtraBold" panose="020B0602020204020303" pitchFamily="34" charset="-79"/>
            </a:endParaRPr>
          </a:p>
          <a:p>
            <a:pPr marL="17621" marR="3811">
              <a:lnSpc>
                <a:spcPct val="107100"/>
              </a:lnSpc>
              <a:spcBef>
                <a:spcPts val="191"/>
              </a:spcBef>
            </a:pPr>
            <a:r>
              <a:rPr sz="1200" b="1" dirty="0">
                <a:solidFill>
                  <a:srgbClr val="2E2B2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El proceso concluye resumiendo las ideas principales que se han reﬂexionado y los compromisos concretos o tareas que se han señalado.</a:t>
            </a:r>
            <a:endParaRPr sz="1200" b="1" dirty="0">
              <a:latin typeface="Futura Condensed ExtraBold" panose="020B0602020204020303" pitchFamily="34" charset="-79"/>
              <a:cs typeface="Futura Condensed ExtraBold" panose="020B0602020204020303" pitchFamily="34" charset="-79"/>
            </a:endParaRPr>
          </a:p>
        </p:txBody>
      </p:sp>
      <p:pic>
        <p:nvPicPr>
          <p:cNvPr id="23" name="object 22">
            <a:extLst>
              <a:ext uri="{FF2B5EF4-FFF2-40B4-BE49-F238E27FC236}">
                <a16:creationId xmlns:a16="http://schemas.microsoft.com/office/drawing/2014/main" id="{70E201A8-C302-EEE5-0C93-D2880D86B025}"/>
              </a:ext>
            </a:extLst>
          </p:cNvPr>
          <p:cNvPicPr/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0072" y="1684009"/>
            <a:ext cx="2418196" cy="202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8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artoon of people in a flooded village&#10;&#10;Description automatically generated">
            <a:extLst>
              <a:ext uri="{FF2B5EF4-FFF2-40B4-BE49-F238E27FC236}">
                <a16:creationId xmlns:a16="http://schemas.microsoft.com/office/drawing/2014/main" id="{4CAAB2EB-FAE7-A4D8-53AF-F94F9EFFE4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23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6C845E92-3916-B2B1-6ED2-182B49EACA74}"/>
              </a:ext>
            </a:extLst>
          </p:cNvPr>
          <p:cNvSpPr txBox="1"/>
          <p:nvPr/>
        </p:nvSpPr>
        <p:spPr>
          <a:xfrm>
            <a:off x="4823787" y="5018926"/>
            <a:ext cx="6264837" cy="1399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rtl="0">
              <a:lnSpc>
                <a:spcPct val="110000"/>
              </a:lnSpc>
            </a:pPr>
            <a:r>
              <a:rPr lang="es-ES_tradnl" sz="2400" b="1" kern="1200" dirty="0">
                <a:solidFill>
                  <a:srgbClr val="E05D20"/>
                </a:solidFill>
                <a:latin typeface="Futura" panose="020B0602020204020303" pitchFamily="34" charset="-79"/>
                <a:ea typeface="+mn-ea"/>
                <a:cs typeface="Futura" panose="020B0602020204020303" pitchFamily="34" charset="-79"/>
              </a:rPr>
              <a:t>¿Quiénes responde primero en las tareas de limpieza y recuperación de las comunidades afectadas por desastres naturales? </a:t>
            </a:r>
          </a:p>
        </p:txBody>
      </p:sp>
    </p:spTree>
    <p:extLst>
      <p:ext uri="{BB962C8B-B14F-4D97-AF65-F5344CB8AC3E}">
        <p14:creationId xmlns:p14="http://schemas.microsoft.com/office/powerpoint/2010/main" val="265453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3DCD0BC7-9B5C-072E-1DFC-2D31AFD823E7}"/>
              </a:ext>
            </a:extLst>
          </p:cNvPr>
          <p:cNvSpPr txBox="1"/>
          <p:nvPr/>
        </p:nvSpPr>
        <p:spPr>
          <a:xfrm>
            <a:off x="557497" y="152275"/>
            <a:ext cx="5841496" cy="302006"/>
          </a:xfrm>
          <a:prstGeom prst="rect">
            <a:avLst/>
          </a:prstGeom>
          <a:solidFill>
            <a:srgbClr val="E05D20"/>
          </a:solidFill>
        </p:spPr>
        <p:txBody>
          <a:bodyPr vert="horz" wrap="square" lIns="0" tIns="9525" rIns="0" bIns="0" rtlCol="0" anchor="ctr">
            <a:spAutoFit/>
          </a:bodyPr>
          <a:lstStyle/>
          <a:p>
            <a:pPr marL="51909" marR="3811" indent="-42862" algn="ctr"/>
            <a:r>
              <a:rPr lang="es-ES_tradnl" sz="19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Los códigos y nuestros derechos laborales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FF47E4-8685-6727-E4A5-4A177B3BB7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795" y="328638"/>
            <a:ext cx="5471161" cy="65293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9629A7-84DD-0723-D5E2-5F55069C40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9400" y="0"/>
            <a:ext cx="54711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0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raphical user interface, text, application, email, website&#10;&#10;Description automatically generated">
            <a:extLst>
              <a:ext uri="{FF2B5EF4-FFF2-40B4-BE49-F238E27FC236}">
                <a16:creationId xmlns:a16="http://schemas.microsoft.com/office/drawing/2014/main" id="{3C58F11B-4D6B-CDDB-F886-DDF5F269A6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013" y="3215367"/>
            <a:ext cx="4772522" cy="36426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A7B790-659A-6A58-43F3-885FC61554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088" y="1751281"/>
            <a:ext cx="5637706" cy="2884505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3DCD0BC7-9B5C-072E-1DFC-2D31AFD823E7}"/>
              </a:ext>
            </a:extLst>
          </p:cNvPr>
          <p:cNvSpPr txBox="1"/>
          <p:nvPr/>
        </p:nvSpPr>
        <p:spPr>
          <a:xfrm>
            <a:off x="1882571" y="1020386"/>
            <a:ext cx="8426860" cy="378950"/>
          </a:xfrm>
          <a:prstGeom prst="rect">
            <a:avLst/>
          </a:prstGeom>
          <a:solidFill>
            <a:srgbClr val="E05D20"/>
          </a:solidFill>
        </p:spPr>
        <p:txBody>
          <a:bodyPr vert="horz" wrap="square" lIns="0" tIns="9525" rIns="0" bIns="0" rtlCol="0" anchor="ctr">
            <a:spAutoFit/>
          </a:bodyPr>
          <a:lstStyle/>
          <a:p>
            <a:pPr marL="51909" marR="3811" indent="-42862" algn="ctr"/>
            <a:r>
              <a:rPr lang="es-ES_tradnl" sz="24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¿Dónde y cómo puedo obtener estos materiales?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DDEF8BE5-9A2A-967E-38DF-ED6A4CE0A123}"/>
              </a:ext>
            </a:extLst>
          </p:cNvPr>
          <p:cNvSpPr txBox="1"/>
          <p:nvPr/>
        </p:nvSpPr>
        <p:spPr>
          <a:xfrm>
            <a:off x="2122787" y="1533786"/>
            <a:ext cx="4686300" cy="2174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266217" algn="l"/>
              </a:tabLst>
            </a:pPr>
            <a:r>
              <a:rPr lang="es-ES_tradnl" sz="1351" b="1" dirty="0">
                <a:solidFill>
                  <a:srgbClr val="FF26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Ir</a:t>
            </a:r>
            <a:r>
              <a:rPr lang="es-ES_tradnl" sz="1351" b="1" spc="-11" dirty="0">
                <a:solidFill>
                  <a:srgbClr val="FF26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 </a:t>
            </a:r>
            <a:r>
              <a:rPr lang="es-ES_tradnl" sz="1351" b="1" dirty="0">
                <a:solidFill>
                  <a:srgbClr val="FF26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al</a:t>
            </a:r>
            <a:r>
              <a:rPr lang="es-ES_tradnl" sz="1351" b="1" spc="4" dirty="0">
                <a:solidFill>
                  <a:srgbClr val="FF26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 </a:t>
            </a:r>
            <a:r>
              <a:rPr lang="es-ES_tradnl" sz="1351" b="1" spc="-15" dirty="0">
                <a:solidFill>
                  <a:srgbClr val="FF26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blog: </a:t>
            </a:r>
            <a:r>
              <a:rPr lang="es-ES_tradnl" sz="1351" b="1" spc="-8" dirty="0">
                <a:solidFill>
                  <a:srgbClr val="2E2B21"/>
                </a:solidFill>
                <a:latin typeface="Futura" panose="020B0602020204020303" pitchFamily="34" charset="-79"/>
                <a:cs typeface="Futura" panose="020B0602020204020303" pitchFamily="34" charset="-79"/>
                <a:hlinkClick r:id="rId5"/>
              </a:rPr>
              <a:t>www.popedliberates.org</a:t>
            </a:r>
            <a:endParaRPr lang="es-ES_tradnl" sz="1351" b="1" dirty="0"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FDC66E6A-3AC7-01A2-C160-84D33DE6F024}"/>
              </a:ext>
            </a:extLst>
          </p:cNvPr>
          <p:cNvSpPr txBox="1"/>
          <p:nvPr/>
        </p:nvSpPr>
        <p:spPr>
          <a:xfrm>
            <a:off x="6032727" y="1870564"/>
            <a:ext cx="3927767" cy="28661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690069" algn="l"/>
              </a:tabLst>
            </a:pPr>
            <a:r>
              <a:rPr lang="es-ES_tradnl" sz="1351" b="1" u="sng" spc="-15" dirty="0">
                <a:solidFill>
                  <a:srgbClr val="FF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Hacer</a:t>
            </a:r>
            <a:r>
              <a:rPr lang="es-ES_tradnl" b="1" u="sng" spc="-15" dirty="0">
                <a:solidFill>
                  <a:srgbClr val="FF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 </a:t>
            </a:r>
            <a:r>
              <a:rPr lang="es-ES_tradnl" sz="1351" b="1" u="sng" dirty="0">
                <a:solidFill>
                  <a:srgbClr val="FF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clic</a:t>
            </a:r>
            <a:r>
              <a:rPr lang="es-ES_tradnl" sz="1351" b="1" u="sng" spc="-4" dirty="0">
                <a:solidFill>
                  <a:srgbClr val="FF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 </a:t>
            </a:r>
            <a:r>
              <a:rPr lang="es-ES_tradnl" sz="1351" b="1" u="sng" dirty="0">
                <a:solidFill>
                  <a:srgbClr val="FF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acá, </a:t>
            </a:r>
            <a:r>
              <a:rPr lang="es-ES_tradnl" sz="1351" b="1" u="sng" dirty="0">
                <a:solidFill>
                  <a:schemeClr val="tx2">
                    <a:lumMod val="50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Resources / </a:t>
            </a:r>
            <a:r>
              <a:rPr lang="es-ES_tradnl" b="1" u="sng" dirty="0">
                <a:solidFill>
                  <a:schemeClr val="tx2">
                    <a:lumMod val="50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Recursos</a:t>
            </a:r>
            <a:endParaRPr lang="es-ES_tradnl" sz="1351" b="1" u="sng" dirty="0">
              <a:solidFill>
                <a:schemeClr val="tx2">
                  <a:lumMod val="50000"/>
                </a:schemeClr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ADB1F65F-FB7F-628A-5A11-93FF703D63E4}"/>
              </a:ext>
            </a:extLst>
          </p:cNvPr>
          <p:cNvSpPr/>
          <p:nvPr/>
        </p:nvSpPr>
        <p:spPr>
          <a:xfrm>
            <a:off x="3924261" y="2113652"/>
            <a:ext cx="1520007" cy="233909"/>
          </a:xfrm>
          <a:prstGeom prst="leftArrow">
            <a:avLst/>
          </a:prstGeom>
          <a:solidFill>
            <a:srgbClr val="E05D20"/>
          </a:solidFill>
          <a:ln>
            <a:solidFill>
              <a:srgbClr val="DE8C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042C065D-16B7-B7D4-D439-1BB749F1FF30}"/>
              </a:ext>
            </a:extLst>
          </p:cNvPr>
          <p:cNvSpPr/>
          <p:nvPr/>
        </p:nvSpPr>
        <p:spPr>
          <a:xfrm rot="16200000">
            <a:off x="5686124" y="4182381"/>
            <a:ext cx="2424551" cy="178625"/>
          </a:xfrm>
          <a:prstGeom prst="leftArrow">
            <a:avLst>
              <a:gd name="adj1" fmla="val 66000"/>
              <a:gd name="adj2" fmla="val 50000"/>
            </a:avLst>
          </a:prstGeom>
          <a:solidFill>
            <a:srgbClr val="E05D20"/>
          </a:solidFill>
          <a:ln>
            <a:solidFill>
              <a:srgbClr val="DE8C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64312A72-0912-EDBD-2B9D-CF36706885EF}"/>
              </a:ext>
            </a:extLst>
          </p:cNvPr>
          <p:cNvSpPr txBox="1"/>
          <p:nvPr/>
        </p:nvSpPr>
        <p:spPr>
          <a:xfrm>
            <a:off x="7197013" y="2495802"/>
            <a:ext cx="4767111" cy="56361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690069" algn="l"/>
              </a:tabLst>
            </a:pPr>
            <a:r>
              <a:rPr lang="es-ES_tradnl" sz="1351" b="1" spc="-4" dirty="0">
                <a:solidFill>
                  <a:schemeClr val="tx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Ya en </a:t>
            </a:r>
            <a:r>
              <a:rPr lang="es-ES_tradnl" sz="1351" b="1" dirty="0">
                <a:solidFill>
                  <a:srgbClr val="FF26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Resources / </a:t>
            </a:r>
            <a:r>
              <a:rPr lang="es-ES_tradnl" b="1" dirty="0">
                <a:solidFill>
                  <a:srgbClr val="FF26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Recursos, </a:t>
            </a:r>
            <a:r>
              <a:rPr lang="es-ES_tradnl" b="1" dirty="0">
                <a:solidFill>
                  <a:schemeClr val="tx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d</a:t>
            </a:r>
            <a:r>
              <a:rPr lang="es-ES_tradnl" b="1" spc="-15" dirty="0">
                <a:solidFill>
                  <a:schemeClr val="tx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ele para abajo hasta llegar a </a:t>
            </a:r>
            <a:r>
              <a:rPr lang="es-ES_tradnl" b="1" spc="-15" dirty="0">
                <a:solidFill>
                  <a:srgbClr val="FF26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Justicia Ambiental</a:t>
            </a:r>
            <a:endParaRPr lang="es-ES_tradnl" sz="1351" b="1" dirty="0">
              <a:solidFill>
                <a:srgbClr val="FF2600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F8E77731-F3F4-F0C8-A01B-41619769D084}"/>
              </a:ext>
            </a:extLst>
          </p:cNvPr>
          <p:cNvSpPr txBox="1"/>
          <p:nvPr/>
        </p:nvSpPr>
        <p:spPr>
          <a:xfrm>
            <a:off x="7169891" y="3145067"/>
            <a:ext cx="3178488" cy="17132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spcBef>
                <a:spcPts val="75"/>
              </a:spcBef>
              <a:tabLst>
                <a:tab pos="266217" algn="l"/>
              </a:tabLst>
            </a:pPr>
            <a:r>
              <a:rPr lang="en-US" sz="1051" b="1" spc="-8" dirty="0">
                <a:solidFill>
                  <a:srgbClr val="0432FF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https://www.popedliberates.org/resources</a:t>
            </a:r>
            <a:endParaRPr sz="1051" b="1" dirty="0">
              <a:solidFill>
                <a:srgbClr val="0432FF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7" name="Dodecagon 6">
            <a:extLst>
              <a:ext uri="{FF2B5EF4-FFF2-40B4-BE49-F238E27FC236}">
                <a16:creationId xmlns:a16="http://schemas.microsoft.com/office/drawing/2014/main" id="{245B6A32-0D33-01B5-3867-36915E456237}"/>
              </a:ext>
            </a:extLst>
          </p:cNvPr>
          <p:cNvSpPr/>
          <p:nvPr/>
        </p:nvSpPr>
        <p:spPr>
          <a:xfrm>
            <a:off x="921685" y="1809521"/>
            <a:ext cx="514351" cy="530392"/>
          </a:xfrm>
          <a:prstGeom prst="dodecagon">
            <a:avLst/>
          </a:prstGeom>
          <a:solidFill>
            <a:srgbClr val="E05D20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100" b="1" spc="-19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1</a:t>
            </a: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10" name="Dodecagon 9">
            <a:extLst>
              <a:ext uri="{FF2B5EF4-FFF2-40B4-BE49-F238E27FC236}">
                <a16:creationId xmlns:a16="http://schemas.microsoft.com/office/drawing/2014/main" id="{50BAAC52-0D53-89AC-775D-59743C3F1752}"/>
              </a:ext>
            </a:extLst>
          </p:cNvPr>
          <p:cNvSpPr/>
          <p:nvPr/>
        </p:nvSpPr>
        <p:spPr>
          <a:xfrm>
            <a:off x="5518376" y="1965410"/>
            <a:ext cx="514351" cy="530392"/>
          </a:xfrm>
          <a:prstGeom prst="dodecagon">
            <a:avLst/>
          </a:prstGeom>
          <a:solidFill>
            <a:srgbClr val="E05D20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100" b="1" spc="-19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2</a:t>
            </a: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11" name="Dodecagon 10">
            <a:extLst>
              <a:ext uri="{FF2B5EF4-FFF2-40B4-BE49-F238E27FC236}">
                <a16:creationId xmlns:a16="http://schemas.microsoft.com/office/drawing/2014/main" id="{C4FC5074-9D40-740C-73BD-3AA797C24F88}"/>
              </a:ext>
            </a:extLst>
          </p:cNvPr>
          <p:cNvSpPr/>
          <p:nvPr/>
        </p:nvSpPr>
        <p:spPr>
          <a:xfrm>
            <a:off x="6646628" y="2529023"/>
            <a:ext cx="514351" cy="530392"/>
          </a:xfrm>
          <a:prstGeom prst="dodecagon">
            <a:avLst/>
          </a:prstGeom>
          <a:solidFill>
            <a:srgbClr val="E05D20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100" b="1" spc="-19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3</a:t>
            </a:r>
            <a:endParaRPr lang="en-US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996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5B2C4988-CC32-29A2-8BFD-502C3C1107C7}"/>
              </a:ext>
            </a:extLst>
          </p:cNvPr>
          <p:cNvSpPr txBox="1"/>
          <p:nvPr/>
        </p:nvSpPr>
        <p:spPr>
          <a:xfrm>
            <a:off x="3810000" y="734383"/>
            <a:ext cx="6969064" cy="286617"/>
          </a:xfrm>
          <a:custGeom>
            <a:avLst/>
            <a:gdLst>
              <a:gd name="connsiteX0" fmla="*/ 0 w 6969064"/>
              <a:gd name="connsiteY0" fmla="*/ 0 h 286617"/>
              <a:gd name="connsiteX1" fmla="*/ 371683 w 6969064"/>
              <a:gd name="connsiteY1" fmla="*/ 0 h 286617"/>
              <a:gd name="connsiteX2" fmla="*/ 1022129 w 6969064"/>
              <a:gd name="connsiteY2" fmla="*/ 0 h 286617"/>
              <a:gd name="connsiteX3" fmla="*/ 1393813 w 6969064"/>
              <a:gd name="connsiteY3" fmla="*/ 0 h 286617"/>
              <a:gd name="connsiteX4" fmla="*/ 1904877 w 6969064"/>
              <a:gd name="connsiteY4" fmla="*/ 0 h 286617"/>
              <a:gd name="connsiteX5" fmla="*/ 2625014 w 6969064"/>
              <a:gd name="connsiteY5" fmla="*/ 0 h 286617"/>
              <a:gd name="connsiteX6" fmla="*/ 3205769 w 6969064"/>
              <a:gd name="connsiteY6" fmla="*/ 0 h 286617"/>
              <a:gd name="connsiteX7" fmla="*/ 3856215 w 6969064"/>
              <a:gd name="connsiteY7" fmla="*/ 0 h 286617"/>
              <a:gd name="connsiteX8" fmla="*/ 4367280 w 6969064"/>
              <a:gd name="connsiteY8" fmla="*/ 0 h 286617"/>
              <a:gd name="connsiteX9" fmla="*/ 4948035 w 6969064"/>
              <a:gd name="connsiteY9" fmla="*/ 0 h 286617"/>
              <a:gd name="connsiteX10" fmla="*/ 5668172 w 6969064"/>
              <a:gd name="connsiteY10" fmla="*/ 0 h 286617"/>
              <a:gd name="connsiteX11" fmla="*/ 6109546 w 6969064"/>
              <a:gd name="connsiteY11" fmla="*/ 0 h 286617"/>
              <a:gd name="connsiteX12" fmla="*/ 6969064 w 6969064"/>
              <a:gd name="connsiteY12" fmla="*/ 0 h 286617"/>
              <a:gd name="connsiteX13" fmla="*/ 6969064 w 6969064"/>
              <a:gd name="connsiteY13" fmla="*/ 286617 h 286617"/>
              <a:gd name="connsiteX14" fmla="*/ 6457999 w 6969064"/>
              <a:gd name="connsiteY14" fmla="*/ 286617 h 286617"/>
              <a:gd name="connsiteX15" fmla="*/ 6086316 w 6969064"/>
              <a:gd name="connsiteY15" fmla="*/ 286617 h 286617"/>
              <a:gd name="connsiteX16" fmla="*/ 5505561 w 6969064"/>
              <a:gd name="connsiteY16" fmla="*/ 286617 h 286617"/>
              <a:gd name="connsiteX17" fmla="*/ 5064187 w 6969064"/>
              <a:gd name="connsiteY17" fmla="*/ 286617 h 286617"/>
              <a:gd name="connsiteX18" fmla="*/ 4483431 w 6969064"/>
              <a:gd name="connsiteY18" fmla="*/ 286617 h 286617"/>
              <a:gd name="connsiteX19" fmla="*/ 3902676 w 6969064"/>
              <a:gd name="connsiteY19" fmla="*/ 286617 h 286617"/>
              <a:gd name="connsiteX20" fmla="*/ 3321921 w 6969064"/>
              <a:gd name="connsiteY20" fmla="*/ 286617 h 286617"/>
              <a:gd name="connsiteX21" fmla="*/ 2741165 w 6969064"/>
              <a:gd name="connsiteY21" fmla="*/ 286617 h 286617"/>
              <a:gd name="connsiteX22" fmla="*/ 2230100 w 6969064"/>
              <a:gd name="connsiteY22" fmla="*/ 286617 h 286617"/>
              <a:gd name="connsiteX23" fmla="*/ 1579655 w 6969064"/>
              <a:gd name="connsiteY23" fmla="*/ 286617 h 286617"/>
              <a:gd name="connsiteX24" fmla="*/ 998899 w 6969064"/>
              <a:gd name="connsiteY24" fmla="*/ 286617 h 286617"/>
              <a:gd name="connsiteX25" fmla="*/ 0 w 6969064"/>
              <a:gd name="connsiteY25" fmla="*/ 286617 h 286617"/>
              <a:gd name="connsiteX26" fmla="*/ 0 w 6969064"/>
              <a:gd name="connsiteY26" fmla="*/ 0 h 28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969064" h="286617" fill="none" extrusionOk="0">
                <a:moveTo>
                  <a:pt x="0" y="0"/>
                </a:moveTo>
                <a:cubicBezTo>
                  <a:pt x="149324" y="-21581"/>
                  <a:pt x="280356" y="32591"/>
                  <a:pt x="371683" y="0"/>
                </a:cubicBezTo>
                <a:cubicBezTo>
                  <a:pt x="463010" y="-32591"/>
                  <a:pt x="769762" y="15124"/>
                  <a:pt x="1022129" y="0"/>
                </a:cubicBezTo>
                <a:cubicBezTo>
                  <a:pt x="1274496" y="-15124"/>
                  <a:pt x="1280877" y="30361"/>
                  <a:pt x="1393813" y="0"/>
                </a:cubicBezTo>
                <a:cubicBezTo>
                  <a:pt x="1506749" y="-30361"/>
                  <a:pt x="1709150" y="6553"/>
                  <a:pt x="1904877" y="0"/>
                </a:cubicBezTo>
                <a:cubicBezTo>
                  <a:pt x="2100604" y="-6553"/>
                  <a:pt x="2330192" y="61294"/>
                  <a:pt x="2625014" y="0"/>
                </a:cubicBezTo>
                <a:cubicBezTo>
                  <a:pt x="2919836" y="-61294"/>
                  <a:pt x="2929425" y="47239"/>
                  <a:pt x="3205769" y="0"/>
                </a:cubicBezTo>
                <a:cubicBezTo>
                  <a:pt x="3482114" y="-47239"/>
                  <a:pt x="3651497" y="5171"/>
                  <a:pt x="3856215" y="0"/>
                </a:cubicBezTo>
                <a:cubicBezTo>
                  <a:pt x="4060933" y="-5171"/>
                  <a:pt x="4123401" y="10189"/>
                  <a:pt x="4367280" y="0"/>
                </a:cubicBezTo>
                <a:cubicBezTo>
                  <a:pt x="4611159" y="-10189"/>
                  <a:pt x="4663153" y="11160"/>
                  <a:pt x="4948035" y="0"/>
                </a:cubicBezTo>
                <a:cubicBezTo>
                  <a:pt x="5232918" y="-11160"/>
                  <a:pt x="5466108" y="72840"/>
                  <a:pt x="5668172" y="0"/>
                </a:cubicBezTo>
                <a:cubicBezTo>
                  <a:pt x="5870236" y="-72840"/>
                  <a:pt x="5891305" y="38826"/>
                  <a:pt x="6109546" y="0"/>
                </a:cubicBezTo>
                <a:cubicBezTo>
                  <a:pt x="6327787" y="-38826"/>
                  <a:pt x="6562650" y="26545"/>
                  <a:pt x="6969064" y="0"/>
                </a:cubicBezTo>
                <a:cubicBezTo>
                  <a:pt x="6979050" y="82545"/>
                  <a:pt x="6960951" y="188935"/>
                  <a:pt x="6969064" y="286617"/>
                </a:cubicBezTo>
                <a:cubicBezTo>
                  <a:pt x="6727114" y="296765"/>
                  <a:pt x="6684988" y="248375"/>
                  <a:pt x="6457999" y="286617"/>
                </a:cubicBezTo>
                <a:cubicBezTo>
                  <a:pt x="6231010" y="324859"/>
                  <a:pt x="6205087" y="269779"/>
                  <a:pt x="6086316" y="286617"/>
                </a:cubicBezTo>
                <a:cubicBezTo>
                  <a:pt x="5967545" y="303455"/>
                  <a:pt x="5786146" y="241314"/>
                  <a:pt x="5505561" y="286617"/>
                </a:cubicBezTo>
                <a:cubicBezTo>
                  <a:pt x="5224976" y="331920"/>
                  <a:pt x="5248157" y="260347"/>
                  <a:pt x="5064187" y="286617"/>
                </a:cubicBezTo>
                <a:cubicBezTo>
                  <a:pt x="4880217" y="312887"/>
                  <a:pt x="4713689" y="277086"/>
                  <a:pt x="4483431" y="286617"/>
                </a:cubicBezTo>
                <a:cubicBezTo>
                  <a:pt x="4253173" y="296148"/>
                  <a:pt x="4084841" y="250817"/>
                  <a:pt x="3902676" y="286617"/>
                </a:cubicBezTo>
                <a:cubicBezTo>
                  <a:pt x="3720511" y="322417"/>
                  <a:pt x="3517566" y="234113"/>
                  <a:pt x="3321921" y="286617"/>
                </a:cubicBezTo>
                <a:cubicBezTo>
                  <a:pt x="3126277" y="339121"/>
                  <a:pt x="3027525" y="256066"/>
                  <a:pt x="2741165" y="286617"/>
                </a:cubicBezTo>
                <a:cubicBezTo>
                  <a:pt x="2454805" y="317168"/>
                  <a:pt x="2333796" y="263559"/>
                  <a:pt x="2230100" y="286617"/>
                </a:cubicBezTo>
                <a:cubicBezTo>
                  <a:pt x="2126405" y="309675"/>
                  <a:pt x="1786764" y="263879"/>
                  <a:pt x="1579655" y="286617"/>
                </a:cubicBezTo>
                <a:cubicBezTo>
                  <a:pt x="1372547" y="309355"/>
                  <a:pt x="1235137" y="239752"/>
                  <a:pt x="998899" y="286617"/>
                </a:cubicBezTo>
                <a:cubicBezTo>
                  <a:pt x="762661" y="333482"/>
                  <a:pt x="385144" y="179859"/>
                  <a:pt x="0" y="286617"/>
                </a:cubicBezTo>
                <a:cubicBezTo>
                  <a:pt x="-28648" y="195943"/>
                  <a:pt x="1724" y="84727"/>
                  <a:pt x="0" y="0"/>
                </a:cubicBezTo>
                <a:close/>
              </a:path>
              <a:path w="6969064" h="286617" stroke="0" extrusionOk="0">
                <a:moveTo>
                  <a:pt x="0" y="0"/>
                </a:moveTo>
                <a:cubicBezTo>
                  <a:pt x="128629" y="-50710"/>
                  <a:pt x="303667" y="34124"/>
                  <a:pt x="511065" y="0"/>
                </a:cubicBezTo>
                <a:cubicBezTo>
                  <a:pt x="718463" y="-34124"/>
                  <a:pt x="783590" y="24345"/>
                  <a:pt x="882748" y="0"/>
                </a:cubicBezTo>
                <a:cubicBezTo>
                  <a:pt x="981906" y="-24345"/>
                  <a:pt x="1299938" y="4159"/>
                  <a:pt x="1602885" y="0"/>
                </a:cubicBezTo>
                <a:cubicBezTo>
                  <a:pt x="1905832" y="-4159"/>
                  <a:pt x="2004385" y="18797"/>
                  <a:pt x="2113949" y="0"/>
                </a:cubicBezTo>
                <a:cubicBezTo>
                  <a:pt x="2223513" y="-18797"/>
                  <a:pt x="2479151" y="58772"/>
                  <a:pt x="2625014" y="0"/>
                </a:cubicBezTo>
                <a:cubicBezTo>
                  <a:pt x="2770877" y="-58772"/>
                  <a:pt x="3196030" y="25453"/>
                  <a:pt x="3345151" y="0"/>
                </a:cubicBezTo>
                <a:cubicBezTo>
                  <a:pt x="3494272" y="-25453"/>
                  <a:pt x="3584973" y="37552"/>
                  <a:pt x="3786525" y="0"/>
                </a:cubicBezTo>
                <a:cubicBezTo>
                  <a:pt x="3988077" y="-37552"/>
                  <a:pt x="4269788" y="32797"/>
                  <a:pt x="4506661" y="0"/>
                </a:cubicBezTo>
                <a:cubicBezTo>
                  <a:pt x="4743534" y="-32797"/>
                  <a:pt x="4931928" y="28789"/>
                  <a:pt x="5226798" y="0"/>
                </a:cubicBezTo>
                <a:cubicBezTo>
                  <a:pt x="5521668" y="-28789"/>
                  <a:pt x="5574433" y="69165"/>
                  <a:pt x="5807553" y="0"/>
                </a:cubicBezTo>
                <a:cubicBezTo>
                  <a:pt x="6040673" y="-69165"/>
                  <a:pt x="6647921" y="92265"/>
                  <a:pt x="6969064" y="0"/>
                </a:cubicBezTo>
                <a:cubicBezTo>
                  <a:pt x="6972032" y="69259"/>
                  <a:pt x="6965651" y="158415"/>
                  <a:pt x="6969064" y="286617"/>
                </a:cubicBezTo>
                <a:cubicBezTo>
                  <a:pt x="6877012" y="291502"/>
                  <a:pt x="6676433" y="275196"/>
                  <a:pt x="6597381" y="286617"/>
                </a:cubicBezTo>
                <a:cubicBezTo>
                  <a:pt x="6518329" y="298038"/>
                  <a:pt x="6067104" y="270392"/>
                  <a:pt x="5877244" y="286617"/>
                </a:cubicBezTo>
                <a:cubicBezTo>
                  <a:pt x="5687384" y="302842"/>
                  <a:pt x="5542184" y="241960"/>
                  <a:pt x="5435870" y="286617"/>
                </a:cubicBezTo>
                <a:cubicBezTo>
                  <a:pt x="5329556" y="331274"/>
                  <a:pt x="5093120" y="239448"/>
                  <a:pt x="4855115" y="286617"/>
                </a:cubicBezTo>
                <a:cubicBezTo>
                  <a:pt x="4617110" y="333786"/>
                  <a:pt x="4373554" y="222953"/>
                  <a:pt x="4134978" y="286617"/>
                </a:cubicBezTo>
                <a:cubicBezTo>
                  <a:pt x="3896402" y="350281"/>
                  <a:pt x="3843894" y="274296"/>
                  <a:pt x="3554223" y="286617"/>
                </a:cubicBezTo>
                <a:cubicBezTo>
                  <a:pt x="3264553" y="298938"/>
                  <a:pt x="3332275" y="253216"/>
                  <a:pt x="3182539" y="286617"/>
                </a:cubicBezTo>
                <a:cubicBezTo>
                  <a:pt x="3032803" y="320018"/>
                  <a:pt x="2848171" y="257636"/>
                  <a:pt x="2741165" y="286617"/>
                </a:cubicBezTo>
                <a:cubicBezTo>
                  <a:pt x="2634159" y="315598"/>
                  <a:pt x="2300086" y="218986"/>
                  <a:pt x="2021029" y="286617"/>
                </a:cubicBezTo>
                <a:cubicBezTo>
                  <a:pt x="1741972" y="354248"/>
                  <a:pt x="1707765" y="228753"/>
                  <a:pt x="1440273" y="286617"/>
                </a:cubicBezTo>
                <a:cubicBezTo>
                  <a:pt x="1172781" y="344481"/>
                  <a:pt x="1162784" y="234122"/>
                  <a:pt x="998899" y="286617"/>
                </a:cubicBezTo>
                <a:cubicBezTo>
                  <a:pt x="835014" y="339112"/>
                  <a:pt x="345092" y="232028"/>
                  <a:pt x="0" y="286617"/>
                </a:cubicBezTo>
                <a:cubicBezTo>
                  <a:pt x="-16475" y="171966"/>
                  <a:pt x="8318" y="6310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spcBef>
                <a:spcPts val="75"/>
              </a:spcBef>
              <a:tabLst>
                <a:tab pos="690069" algn="l"/>
              </a:tabLst>
            </a:pPr>
            <a:r>
              <a:rPr lang="es-ES_tradnl" b="1" spc="-4" dirty="0">
                <a:solidFill>
                  <a:schemeClr val="tx2">
                    <a:lumMod val="50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Acá haga clic en</a:t>
            </a:r>
            <a:r>
              <a:rPr lang="es-ES_tradnl" b="1" dirty="0">
                <a:solidFill>
                  <a:schemeClr val="tx2">
                    <a:lumMod val="50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 </a:t>
            </a:r>
            <a:r>
              <a:rPr lang="es-ES_tradnl" b="1" dirty="0">
                <a:solidFill>
                  <a:srgbClr val="E05D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INUNDACIONES </a:t>
            </a:r>
            <a:r>
              <a:rPr lang="es-ES_tradnl" b="1" dirty="0">
                <a:solidFill>
                  <a:schemeClr val="tx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en </a:t>
            </a:r>
            <a:r>
              <a:rPr lang="es-ES_tradnl" b="1" spc="-15" dirty="0">
                <a:solidFill>
                  <a:schemeClr val="tx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Justicia Ambiental   </a:t>
            </a:r>
            <a:endParaRPr lang="es-ES_tradnl" b="1" dirty="0">
              <a:solidFill>
                <a:schemeClr val="tx1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CD08745-9D58-147F-60B6-55671E479A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0" y="1056001"/>
            <a:ext cx="6969064" cy="2030996"/>
          </a:xfrm>
          <a:custGeom>
            <a:avLst/>
            <a:gdLst>
              <a:gd name="connsiteX0" fmla="*/ 0 w 6969064"/>
              <a:gd name="connsiteY0" fmla="*/ 0 h 2030996"/>
              <a:gd name="connsiteX1" fmla="*/ 627216 w 6969064"/>
              <a:gd name="connsiteY1" fmla="*/ 0 h 2030996"/>
              <a:gd name="connsiteX2" fmla="*/ 1324122 w 6969064"/>
              <a:gd name="connsiteY2" fmla="*/ 0 h 2030996"/>
              <a:gd name="connsiteX3" fmla="*/ 1881647 w 6969064"/>
              <a:gd name="connsiteY3" fmla="*/ 0 h 2030996"/>
              <a:gd name="connsiteX4" fmla="*/ 2578554 w 6969064"/>
              <a:gd name="connsiteY4" fmla="*/ 0 h 2030996"/>
              <a:gd name="connsiteX5" fmla="*/ 3275460 w 6969064"/>
              <a:gd name="connsiteY5" fmla="*/ 0 h 2030996"/>
              <a:gd name="connsiteX6" fmla="*/ 4042057 w 6969064"/>
              <a:gd name="connsiteY6" fmla="*/ 0 h 2030996"/>
              <a:gd name="connsiteX7" fmla="*/ 4529892 w 6969064"/>
              <a:gd name="connsiteY7" fmla="*/ 0 h 2030996"/>
              <a:gd name="connsiteX8" fmla="*/ 5017726 w 6969064"/>
              <a:gd name="connsiteY8" fmla="*/ 0 h 2030996"/>
              <a:gd name="connsiteX9" fmla="*/ 5575251 w 6969064"/>
              <a:gd name="connsiteY9" fmla="*/ 0 h 2030996"/>
              <a:gd name="connsiteX10" fmla="*/ 6202467 w 6969064"/>
              <a:gd name="connsiteY10" fmla="*/ 0 h 2030996"/>
              <a:gd name="connsiteX11" fmla="*/ 6969064 w 6969064"/>
              <a:gd name="connsiteY11" fmla="*/ 0 h 2030996"/>
              <a:gd name="connsiteX12" fmla="*/ 6969064 w 6969064"/>
              <a:gd name="connsiteY12" fmla="*/ 656689 h 2030996"/>
              <a:gd name="connsiteX13" fmla="*/ 6969064 w 6969064"/>
              <a:gd name="connsiteY13" fmla="*/ 1333687 h 2030996"/>
              <a:gd name="connsiteX14" fmla="*/ 6969064 w 6969064"/>
              <a:gd name="connsiteY14" fmla="*/ 2030996 h 2030996"/>
              <a:gd name="connsiteX15" fmla="*/ 6272158 w 6969064"/>
              <a:gd name="connsiteY15" fmla="*/ 2030996 h 2030996"/>
              <a:gd name="connsiteX16" fmla="*/ 5714632 w 6969064"/>
              <a:gd name="connsiteY16" fmla="*/ 2030996 h 2030996"/>
              <a:gd name="connsiteX17" fmla="*/ 5157107 w 6969064"/>
              <a:gd name="connsiteY17" fmla="*/ 2030996 h 2030996"/>
              <a:gd name="connsiteX18" fmla="*/ 4320820 w 6969064"/>
              <a:gd name="connsiteY18" fmla="*/ 2030996 h 2030996"/>
              <a:gd name="connsiteX19" fmla="*/ 3554223 w 6969064"/>
              <a:gd name="connsiteY19" fmla="*/ 2030996 h 2030996"/>
              <a:gd name="connsiteX20" fmla="*/ 2927007 w 6969064"/>
              <a:gd name="connsiteY20" fmla="*/ 2030996 h 2030996"/>
              <a:gd name="connsiteX21" fmla="*/ 2369482 w 6969064"/>
              <a:gd name="connsiteY21" fmla="*/ 2030996 h 2030996"/>
              <a:gd name="connsiteX22" fmla="*/ 1602885 w 6969064"/>
              <a:gd name="connsiteY22" fmla="*/ 2030996 h 2030996"/>
              <a:gd name="connsiteX23" fmla="*/ 766597 w 6969064"/>
              <a:gd name="connsiteY23" fmla="*/ 2030996 h 2030996"/>
              <a:gd name="connsiteX24" fmla="*/ 0 w 6969064"/>
              <a:gd name="connsiteY24" fmla="*/ 2030996 h 2030996"/>
              <a:gd name="connsiteX25" fmla="*/ 0 w 6969064"/>
              <a:gd name="connsiteY25" fmla="*/ 1333687 h 2030996"/>
              <a:gd name="connsiteX26" fmla="*/ 0 w 6969064"/>
              <a:gd name="connsiteY26" fmla="*/ 717619 h 2030996"/>
              <a:gd name="connsiteX27" fmla="*/ 0 w 6969064"/>
              <a:gd name="connsiteY27" fmla="*/ 0 h 203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969064" h="2030996" fill="none" extrusionOk="0">
                <a:moveTo>
                  <a:pt x="0" y="0"/>
                </a:moveTo>
                <a:cubicBezTo>
                  <a:pt x="168392" y="9262"/>
                  <a:pt x="436350" y="20054"/>
                  <a:pt x="627216" y="0"/>
                </a:cubicBezTo>
                <a:cubicBezTo>
                  <a:pt x="818082" y="-20054"/>
                  <a:pt x="1056386" y="-19519"/>
                  <a:pt x="1324122" y="0"/>
                </a:cubicBezTo>
                <a:cubicBezTo>
                  <a:pt x="1591858" y="19519"/>
                  <a:pt x="1736442" y="310"/>
                  <a:pt x="1881647" y="0"/>
                </a:cubicBezTo>
                <a:cubicBezTo>
                  <a:pt x="2026853" y="-310"/>
                  <a:pt x="2401768" y="22964"/>
                  <a:pt x="2578554" y="0"/>
                </a:cubicBezTo>
                <a:cubicBezTo>
                  <a:pt x="2755340" y="-22964"/>
                  <a:pt x="3122540" y="-4660"/>
                  <a:pt x="3275460" y="0"/>
                </a:cubicBezTo>
                <a:cubicBezTo>
                  <a:pt x="3428380" y="4660"/>
                  <a:pt x="3723854" y="-28850"/>
                  <a:pt x="4042057" y="0"/>
                </a:cubicBezTo>
                <a:cubicBezTo>
                  <a:pt x="4360260" y="28850"/>
                  <a:pt x="4327216" y="21958"/>
                  <a:pt x="4529892" y="0"/>
                </a:cubicBezTo>
                <a:cubicBezTo>
                  <a:pt x="4732568" y="-21958"/>
                  <a:pt x="4855636" y="7776"/>
                  <a:pt x="5017726" y="0"/>
                </a:cubicBezTo>
                <a:cubicBezTo>
                  <a:pt x="5179816" y="-7776"/>
                  <a:pt x="5380364" y="-13659"/>
                  <a:pt x="5575251" y="0"/>
                </a:cubicBezTo>
                <a:cubicBezTo>
                  <a:pt x="5770138" y="13659"/>
                  <a:pt x="6023750" y="-25072"/>
                  <a:pt x="6202467" y="0"/>
                </a:cubicBezTo>
                <a:cubicBezTo>
                  <a:pt x="6381184" y="25072"/>
                  <a:pt x="6792370" y="-11024"/>
                  <a:pt x="6969064" y="0"/>
                </a:cubicBezTo>
                <a:cubicBezTo>
                  <a:pt x="6990712" y="132589"/>
                  <a:pt x="7000430" y="339603"/>
                  <a:pt x="6969064" y="656689"/>
                </a:cubicBezTo>
                <a:cubicBezTo>
                  <a:pt x="6937698" y="973775"/>
                  <a:pt x="6942090" y="1144370"/>
                  <a:pt x="6969064" y="1333687"/>
                </a:cubicBezTo>
                <a:cubicBezTo>
                  <a:pt x="6996038" y="1523004"/>
                  <a:pt x="6939292" y="1744798"/>
                  <a:pt x="6969064" y="2030996"/>
                </a:cubicBezTo>
                <a:cubicBezTo>
                  <a:pt x="6755669" y="2045150"/>
                  <a:pt x="6486668" y="2011510"/>
                  <a:pt x="6272158" y="2030996"/>
                </a:cubicBezTo>
                <a:cubicBezTo>
                  <a:pt x="6057648" y="2050482"/>
                  <a:pt x="5841669" y="2033952"/>
                  <a:pt x="5714632" y="2030996"/>
                </a:cubicBezTo>
                <a:cubicBezTo>
                  <a:pt x="5587595" y="2028040"/>
                  <a:pt x="5327720" y="2050319"/>
                  <a:pt x="5157107" y="2030996"/>
                </a:cubicBezTo>
                <a:cubicBezTo>
                  <a:pt x="4986495" y="2011673"/>
                  <a:pt x="4584323" y="2053570"/>
                  <a:pt x="4320820" y="2030996"/>
                </a:cubicBezTo>
                <a:cubicBezTo>
                  <a:pt x="4057317" y="2008422"/>
                  <a:pt x="3729540" y="2063287"/>
                  <a:pt x="3554223" y="2030996"/>
                </a:cubicBezTo>
                <a:cubicBezTo>
                  <a:pt x="3378906" y="1998705"/>
                  <a:pt x="3073621" y="2027949"/>
                  <a:pt x="2927007" y="2030996"/>
                </a:cubicBezTo>
                <a:cubicBezTo>
                  <a:pt x="2780393" y="2034043"/>
                  <a:pt x="2625701" y="2033069"/>
                  <a:pt x="2369482" y="2030996"/>
                </a:cubicBezTo>
                <a:cubicBezTo>
                  <a:pt x="2113263" y="2028923"/>
                  <a:pt x="1864548" y="2023799"/>
                  <a:pt x="1602885" y="2030996"/>
                </a:cubicBezTo>
                <a:cubicBezTo>
                  <a:pt x="1341222" y="2038193"/>
                  <a:pt x="1118711" y="2064839"/>
                  <a:pt x="766597" y="2030996"/>
                </a:cubicBezTo>
                <a:cubicBezTo>
                  <a:pt x="414483" y="1997153"/>
                  <a:pt x="379619" y="2043735"/>
                  <a:pt x="0" y="2030996"/>
                </a:cubicBezTo>
                <a:cubicBezTo>
                  <a:pt x="726" y="1773286"/>
                  <a:pt x="16425" y="1516132"/>
                  <a:pt x="0" y="1333687"/>
                </a:cubicBezTo>
                <a:cubicBezTo>
                  <a:pt x="-16425" y="1151242"/>
                  <a:pt x="19618" y="965489"/>
                  <a:pt x="0" y="717619"/>
                </a:cubicBezTo>
                <a:cubicBezTo>
                  <a:pt x="-19618" y="469749"/>
                  <a:pt x="-35332" y="166997"/>
                  <a:pt x="0" y="0"/>
                </a:cubicBezTo>
                <a:close/>
              </a:path>
              <a:path w="6969064" h="2030996" stroke="0" extrusionOk="0">
                <a:moveTo>
                  <a:pt x="0" y="0"/>
                </a:moveTo>
                <a:cubicBezTo>
                  <a:pt x="168700" y="30962"/>
                  <a:pt x="440099" y="-17998"/>
                  <a:pt x="627216" y="0"/>
                </a:cubicBezTo>
                <a:cubicBezTo>
                  <a:pt x="814333" y="17998"/>
                  <a:pt x="1189353" y="-33023"/>
                  <a:pt x="1393813" y="0"/>
                </a:cubicBezTo>
                <a:cubicBezTo>
                  <a:pt x="1598273" y="33023"/>
                  <a:pt x="1817985" y="4918"/>
                  <a:pt x="2230100" y="0"/>
                </a:cubicBezTo>
                <a:cubicBezTo>
                  <a:pt x="2642215" y="-4918"/>
                  <a:pt x="2535353" y="21430"/>
                  <a:pt x="2717935" y="0"/>
                </a:cubicBezTo>
                <a:cubicBezTo>
                  <a:pt x="2900517" y="-21430"/>
                  <a:pt x="3186443" y="8293"/>
                  <a:pt x="3414841" y="0"/>
                </a:cubicBezTo>
                <a:cubicBezTo>
                  <a:pt x="3643239" y="-8293"/>
                  <a:pt x="3758529" y="20347"/>
                  <a:pt x="3902676" y="0"/>
                </a:cubicBezTo>
                <a:cubicBezTo>
                  <a:pt x="4046824" y="-20347"/>
                  <a:pt x="4235471" y="7306"/>
                  <a:pt x="4390510" y="0"/>
                </a:cubicBezTo>
                <a:cubicBezTo>
                  <a:pt x="4545549" y="-7306"/>
                  <a:pt x="4907838" y="-30361"/>
                  <a:pt x="5157107" y="0"/>
                </a:cubicBezTo>
                <a:cubicBezTo>
                  <a:pt x="5406376" y="30361"/>
                  <a:pt x="5604546" y="31289"/>
                  <a:pt x="5784323" y="0"/>
                </a:cubicBezTo>
                <a:cubicBezTo>
                  <a:pt x="5964100" y="-31289"/>
                  <a:pt x="6476722" y="50312"/>
                  <a:pt x="6969064" y="0"/>
                </a:cubicBezTo>
                <a:cubicBezTo>
                  <a:pt x="6938186" y="260666"/>
                  <a:pt x="7002112" y="389879"/>
                  <a:pt x="6969064" y="676999"/>
                </a:cubicBezTo>
                <a:cubicBezTo>
                  <a:pt x="6936016" y="964119"/>
                  <a:pt x="6982868" y="1145195"/>
                  <a:pt x="6969064" y="1333687"/>
                </a:cubicBezTo>
                <a:cubicBezTo>
                  <a:pt x="6955260" y="1522179"/>
                  <a:pt x="6969446" y="1773767"/>
                  <a:pt x="6969064" y="2030996"/>
                </a:cubicBezTo>
                <a:cubicBezTo>
                  <a:pt x="6716052" y="2021095"/>
                  <a:pt x="6379657" y="2037239"/>
                  <a:pt x="6132776" y="2030996"/>
                </a:cubicBezTo>
                <a:cubicBezTo>
                  <a:pt x="5885895" y="2024753"/>
                  <a:pt x="5690870" y="2028722"/>
                  <a:pt x="5505561" y="2030996"/>
                </a:cubicBezTo>
                <a:cubicBezTo>
                  <a:pt x="5320252" y="2033270"/>
                  <a:pt x="5039866" y="2037697"/>
                  <a:pt x="4669273" y="2030996"/>
                </a:cubicBezTo>
                <a:cubicBezTo>
                  <a:pt x="4298680" y="2024295"/>
                  <a:pt x="4205600" y="2011984"/>
                  <a:pt x="3972366" y="2030996"/>
                </a:cubicBezTo>
                <a:cubicBezTo>
                  <a:pt x="3739132" y="2050008"/>
                  <a:pt x="3558325" y="2031197"/>
                  <a:pt x="3275460" y="2030996"/>
                </a:cubicBezTo>
                <a:cubicBezTo>
                  <a:pt x="2992595" y="2030795"/>
                  <a:pt x="2630713" y="2014210"/>
                  <a:pt x="2439172" y="2030996"/>
                </a:cubicBezTo>
                <a:cubicBezTo>
                  <a:pt x="2247631" y="2047782"/>
                  <a:pt x="2057209" y="2020482"/>
                  <a:pt x="1742266" y="2030996"/>
                </a:cubicBezTo>
                <a:cubicBezTo>
                  <a:pt x="1427323" y="2041510"/>
                  <a:pt x="1301776" y="2059465"/>
                  <a:pt x="975669" y="2030996"/>
                </a:cubicBezTo>
                <a:cubicBezTo>
                  <a:pt x="649562" y="2002527"/>
                  <a:pt x="407621" y="2078502"/>
                  <a:pt x="0" y="2030996"/>
                </a:cubicBezTo>
                <a:cubicBezTo>
                  <a:pt x="-1989" y="1749924"/>
                  <a:pt x="-2520" y="1657155"/>
                  <a:pt x="0" y="1374307"/>
                </a:cubicBezTo>
                <a:cubicBezTo>
                  <a:pt x="2520" y="1091459"/>
                  <a:pt x="24821" y="953921"/>
                  <a:pt x="0" y="697309"/>
                </a:cubicBezTo>
                <a:cubicBezTo>
                  <a:pt x="-24821" y="440697"/>
                  <a:pt x="14343" y="246408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25879693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3DCD0BC7-9B5C-072E-1DFC-2D31AFD823E7}"/>
              </a:ext>
            </a:extLst>
          </p:cNvPr>
          <p:cNvSpPr txBox="1"/>
          <p:nvPr/>
        </p:nvSpPr>
        <p:spPr>
          <a:xfrm>
            <a:off x="764491" y="335573"/>
            <a:ext cx="1921235" cy="405432"/>
          </a:xfrm>
          <a:prstGeom prst="rect">
            <a:avLst/>
          </a:prstGeom>
          <a:solidFill>
            <a:srgbClr val="E05D20"/>
          </a:solidFill>
        </p:spPr>
        <p:txBody>
          <a:bodyPr vert="horz" wrap="square" lIns="0" tIns="9525" rIns="0" bIns="0" rtlCol="0" anchor="ctr">
            <a:spAutoFit/>
          </a:bodyPr>
          <a:lstStyle/>
          <a:p>
            <a:pPr marL="51909" marR="3811" indent="-42862" algn="ctr">
              <a:lnSpc>
                <a:spcPts val="3292"/>
              </a:lnSpc>
              <a:spcBef>
                <a:spcPts val="815"/>
              </a:spcBef>
            </a:pPr>
            <a:r>
              <a:rPr lang="es-ES_tradnl" sz="24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¿Dónde?</a:t>
            </a:r>
          </a:p>
        </p:txBody>
      </p:sp>
      <p:sp>
        <p:nvSpPr>
          <p:cNvPr id="12" name="Dodecagon 11">
            <a:extLst>
              <a:ext uri="{FF2B5EF4-FFF2-40B4-BE49-F238E27FC236}">
                <a16:creationId xmlns:a16="http://schemas.microsoft.com/office/drawing/2014/main" id="{6DAA227A-D463-8431-B28E-6E184F311F63}"/>
              </a:ext>
            </a:extLst>
          </p:cNvPr>
          <p:cNvSpPr/>
          <p:nvPr/>
        </p:nvSpPr>
        <p:spPr>
          <a:xfrm>
            <a:off x="4344001" y="1092444"/>
            <a:ext cx="514351" cy="530392"/>
          </a:xfrm>
          <a:prstGeom prst="dodecagon">
            <a:avLst/>
          </a:prstGeom>
          <a:solidFill>
            <a:srgbClr val="E05D20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100" b="1" spc="-19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4</a:t>
            </a: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F6CEDB-EE65-0ADE-F538-F523FEE09428}"/>
              </a:ext>
            </a:extLst>
          </p:cNvPr>
          <p:cNvSpPr txBox="1"/>
          <p:nvPr/>
        </p:nvSpPr>
        <p:spPr>
          <a:xfrm>
            <a:off x="3875058" y="3173759"/>
            <a:ext cx="68389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E05D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https://</a:t>
            </a:r>
            <a:r>
              <a:rPr lang="en-US" b="1" dirty="0" err="1">
                <a:solidFill>
                  <a:srgbClr val="E05D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www.popedliberates.org</a:t>
            </a:r>
            <a:r>
              <a:rPr lang="en-US" b="1" dirty="0">
                <a:solidFill>
                  <a:srgbClr val="E05D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/</a:t>
            </a:r>
            <a:r>
              <a:rPr lang="en-US" b="1" dirty="0" err="1">
                <a:solidFill>
                  <a:srgbClr val="E05D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desastres</a:t>
            </a:r>
            <a:r>
              <a:rPr lang="en-US" b="1" dirty="0">
                <a:solidFill>
                  <a:srgbClr val="E05D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-naturales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963DC080-AD2D-15F8-EC64-3FD199368343}"/>
              </a:ext>
            </a:extLst>
          </p:cNvPr>
          <p:cNvSpPr txBox="1"/>
          <p:nvPr/>
        </p:nvSpPr>
        <p:spPr>
          <a:xfrm>
            <a:off x="2032817" y="3790592"/>
            <a:ext cx="8746247" cy="607218"/>
          </a:xfrm>
          <a:custGeom>
            <a:avLst/>
            <a:gdLst>
              <a:gd name="connsiteX0" fmla="*/ 0 w 8746247"/>
              <a:gd name="connsiteY0" fmla="*/ 0 h 607218"/>
              <a:gd name="connsiteX1" fmla="*/ 758008 w 8746247"/>
              <a:gd name="connsiteY1" fmla="*/ 0 h 607218"/>
              <a:gd name="connsiteX2" fmla="*/ 1166166 w 8746247"/>
              <a:gd name="connsiteY2" fmla="*/ 0 h 607218"/>
              <a:gd name="connsiteX3" fmla="*/ 1749249 w 8746247"/>
              <a:gd name="connsiteY3" fmla="*/ 0 h 607218"/>
              <a:gd name="connsiteX4" fmla="*/ 2419795 w 8746247"/>
              <a:gd name="connsiteY4" fmla="*/ 0 h 607218"/>
              <a:gd name="connsiteX5" fmla="*/ 2740491 w 8746247"/>
              <a:gd name="connsiteY5" fmla="*/ 0 h 607218"/>
              <a:gd name="connsiteX6" fmla="*/ 3061186 w 8746247"/>
              <a:gd name="connsiteY6" fmla="*/ 0 h 607218"/>
              <a:gd name="connsiteX7" fmla="*/ 3819195 w 8746247"/>
              <a:gd name="connsiteY7" fmla="*/ 0 h 607218"/>
              <a:gd name="connsiteX8" fmla="*/ 4402278 w 8746247"/>
              <a:gd name="connsiteY8" fmla="*/ 0 h 607218"/>
              <a:gd name="connsiteX9" fmla="*/ 4722973 w 8746247"/>
              <a:gd name="connsiteY9" fmla="*/ 0 h 607218"/>
              <a:gd name="connsiteX10" fmla="*/ 5306057 w 8746247"/>
              <a:gd name="connsiteY10" fmla="*/ 0 h 607218"/>
              <a:gd name="connsiteX11" fmla="*/ 6064065 w 8746247"/>
              <a:gd name="connsiteY11" fmla="*/ 0 h 607218"/>
              <a:gd name="connsiteX12" fmla="*/ 6559685 w 8746247"/>
              <a:gd name="connsiteY12" fmla="*/ 0 h 607218"/>
              <a:gd name="connsiteX13" fmla="*/ 7055306 w 8746247"/>
              <a:gd name="connsiteY13" fmla="*/ 0 h 607218"/>
              <a:gd name="connsiteX14" fmla="*/ 7638389 w 8746247"/>
              <a:gd name="connsiteY14" fmla="*/ 0 h 607218"/>
              <a:gd name="connsiteX15" fmla="*/ 8746247 w 8746247"/>
              <a:gd name="connsiteY15" fmla="*/ 0 h 607218"/>
              <a:gd name="connsiteX16" fmla="*/ 8746247 w 8746247"/>
              <a:gd name="connsiteY16" fmla="*/ 309681 h 607218"/>
              <a:gd name="connsiteX17" fmla="*/ 8746247 w 8746247"/>
              <a:gd name="connsiteY17" fmla="*/ 607218 h 607218"/>
              <a:gd name="connsiteX18" fmla="*/ 8250626 w 8746247"/>
              <a:gd name="connsiteY18" fmla="*/ 607218 h 607218"/>
              <a:gd name="connsiteX19" fmla="*/ 7842468 w 8746247"/>
              <a:gd name="connsiteY19" fmla="*/ 607218 h 607218"/>
              <a:gd name="connsiteX20" fmla="*/ 7084460 w 8746247"/>
              <a:gd name="connsiteY20" fmla="*/ 607218 h 607218"/>
              <a:gd name="connsiteX21" fmla="*/ 6501377 w 8746247"/>
              <a:gd name="connsiteY21" fmla="*/ 607218 h 607218"/>
              <a:gd name="connsiteX22" fmla="*/ 6180681 w 8746247"/>
              <a:gd name="connsiteY22" fmla="*/ 607218 h 607218"/>
              <a:gd name="connsiteX23" fmla="*/ 5597598 w 8746247"/>
              <a:gd name="connsiteY23" fmla="*/ 607218 h 607218"/>
              <a:gd name="connsiteX24" fmla="*/ 5101977 w 8746247"/>
              <a:gd name="connsiteY24" fmla="*/ 607218 h 607218"/>
              <a:gd name="connsiteX25" fmla="*/ 4606357 w 8746247"/>
              <a:gd name="connsiteY25" fmla="*/ 607218 h 607218"/>
              <a:gd name="connsiteX26" fmla="*/ 4110736 w 8746247"/>
              <a:gd name="connsiteY26" fmla="*/ 607218 h 607218"/>
              <a:gd name="connsiteX27" fmla="*/ 3615115 w 8746247"/>
              <a:gd name="connsiteY27" fmla="*/ 607218 h 607218"/>
              <a:gd name="connsiteX28" fmla="*/ 2944570 w 8746247"/>
              <a:gd name="connsiteY28" fmla="*/ 607218 h 607218"/>
              <a:gd name="connsiteX29" fmla="*/ 2361487 w 8746247"/>
              <a:gd name="connsiteY29" fmla="*/ 607218 h 607218"/>
              <a:gd name="connsiteX30" fmla="*/ 2040791 w 8746247"/>
              <a:gd name="connsiteY30" fmla="*/ 607218 h 607218"/>
              <a:gd name="connsiteX31" fmla="*/ 1545170 w 8746247"/>
              <a:gd name="connsiteY31" fmla="*/ 607218 h 607218"/>
              <a:gd name="connsiteX32" fmla="*/ 874625 w 8746247"/>
              <a:gd name="connsiteY32" fmla="*/ 607218 h 607218"/>
              <a:gd name="connsiteX33" fmla="*/ 0 w 8746247"/>
              <a:gd name="connsiteY33" fmla="*/ 607218 h 607218"/>
              <a:gd name="connsiteX34" fmla="*/ 0 w 8746247"/>
              <a:gd name="connsiteY34" fmla="*/ 291465 h 607218"/>
              <a:gd name="connsiteX35" fmla="*/ 0 w 8746247"/>
              <a:gd name="connsiteY35" fmla="*/ 0 h 60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746247" h="607218" fill="none" extrusionOk="0">
                <a:moveTo>
                  <a:pt x="0" y="0"/>
                </a:moveTo>
                <a:cubicBezTo>
                  <a:pt x="362893" y="-72029"/>
                  <a:pt x="522664" y="70112"/>
                  <a:pt x="758008" y="0"/>
                </a:cubicBezTo>
                <a:cubicBezTo>
                  <a:pt x="993352" y="-70112"/>
                  <a:pt x="1025321" y="11384"/>
                  <a:pt x="1166166" y="0"/>
                </a:cubicBezTo>
                <a:cubicBezTo>
                  <a:pt x="1307011" y="-11384"/>
                  <a:pt x="1604750" y="64049"/>
                  <a:pt x="1749249" y="0"/>
                </a:cubicBezTo>
                <a:cubicBezTo>
                  <a:pt x="1893748" y="-64049"/>
                  <a:pt x="2096455" y="46792"/>
                  <a:pt x="2419795" y="0"/>
                </a:cubicBezTo>
                <a:cubicBezTo>
                  <a:pt x="2743135" y="-46792"/>
                  <a:pt x="2613059" y="27762"/>
                  <a:pt x="2740491" y="0"/>
                </a:cubicBezTo>
                <a:cubicBezTo>
                  <a:pt x="2867923" y="-27762"/>
                  <a:pt x="2922200" y="14456"/>
                  <a:pt x="3061186" y="0"/>
                </a:cubicBezTo>
                <a:cubicBezTo>
                  <a:pt x="3200172" y="-14456"/>
                  <a:pt x="3481554" y="60481"/>
                  <a:pt x="3819195" y="0"/>
                </a:cubicBezTo>
                <a:cubicBezTo>
                  <a:pt x="4156836" y="-60481"/>
                  <a:pt x="4183068" y="51402"/>
                  <a:pt x="4402278" y="0"/>
                </a:cubicBezTo>
                <a:cubicBezTo>
                  <a:pt x="4621488" y="-51402"/>
                  <a:pt x="4658350" y="37821"/>
                  <a:pt x="4722973" y="0"/>
                </a:cubicBezTo>
                <a:cubicBezTo>
                  <a:pt x="4787596" y="-37821"/>
                  <a:pt x="5042782" y="49430"/>
                  <a:pt x="5306057" y="0"/>
                </a:cubicBezTo>
                <a:cubicBezTo>
                  <a:pt x="5569332" y="-49430"/>
                  <a:pt x="5713373" y="21247"/>
                  <a:pt x="6064065" y="0"/>
                </a:cubicBezTo>
                <a:cubicBezTo>
                  <a:pt x="6414757" y="-21247"/>
                  <a:pt x="6383248" y="51114"/>
                  <a:pt x="6559685" y="0"/>
                </a:cubicBezTo>
                <a:cubicBezTo>
                  <a:pt x="6736122" y="-51114"/>
                  <a:pt x="6939121" y="19646"/>
                  <a:pt x="7055306" y="0"/>
                </a:cubicBezTo>
                <a:cubicBezTo>
                  <a:pt x="7171491" y="-19646"/>
                  <a:pt x="7367907" y="39514"/>
                  <a:pt x="7638389" y="0"/>
                </a:cubicBezTo>
                <a:cubicBezTo>
                  <a:pt x="7908871" y="-39514"/>
                  <a:pt x="8478283" y="48208"/>
                  <a:pt x="8746247" y="0"/>
                </a:cubicBezTo>
                <a:cubicBezTo>
                  <a:pt x="8767454" y="142875"/>
                  <a:pt x="8720522" y="203311"/>
                  <a:pt x="8746247" y="309681"/>
                </a:cubicBezTo>
                <a:cubicBezTo>
                  <a:pt x="8771972" y="416051"/>
                  <a:pt x="8740870" y="473066"/>
                  <a:pt x="8746247" y="607218"/>
                </a:cubicBezTo>
                <a:cubicBezTo>
                  <a:pt x="8527833" y="665086"/>
                  <a:pt x="8386547" y="604652"/>
                  <a:pt x="8250626" y="607218"/>
                </a:cubicBezTo>
                <a:cubicBezTo>
                  <a:pt x="8114705" y="609784"/>
                  <a:pt x="7967716" y="592560"/>
                  <a:pt x="7842468" y="607218"/>
                </a:cubicBezTo>
                <a:cubicBezTo>
                  <a:pt x="7717220" y="621876"/>
                  <a:pt x="7335167" y="540932"/>
                  <a:pt x="7084460" y="607218"/>
                </a:cubicBezTo>
                <a:cubicBezTo>
                  <a:pt x="6833753" y="673504"/>
                  <a:pt x="6638843" y="594560"/>
                  <a:pt x="6501377" y="607218"/>
                </a:cubicBezTo>
                <a:cubicBezTo>
                  <a:pt x="6363911" y="619876"/>
                  <a:pt x="6257587" y="594760"/>
                  <a:pt x="6180681" y="607218"/>
                </a:cubicBezTo>
                <a:cubicBezTo>
                  <a:pt x="6103775" y="619676"/>
                  <a:pt x="5873351" y="587530"/>
                  <a:pt x="5597598" y="607218"/>
                </a:cubicBezTo>
                <a:cubicBezTo>
                  <a:pt x="5321845" y="626906"/>
                  <a:pt x="5215358" y="548937"/>
                  <a:pt x="5101977" y="607218"/>
                </a:cubicBezTo>
                <a:cubicBezTo>
                  <a:pt x="4988596" y="665499"/>
                  <a:pt x="4773806" y="560447"/>
                  <a:pt x="4606357" y="607218"/>
                </a:cubicBezTo>
                <a:cubicBezTo>
                  <a:pt x="4438908" y="653989"/>
                  <a:pt x="4250005" y="595792"/>
                  <a:pt x="4110736" y="607218"/>
                </a:cubicBezTo>
                <a:cubicBezTo>
                  <a:pt x="3971467" y="618644"/>
                  <a:pt x="3833533" y="556849"/>
                  <a:pt x="3615115" y="607218"/>
                </a:cubicBezTo>
                <a:cubicBezTo>
                  <a:pt x="3396697" y="657587"/>
                  <a:pt x="3133841" y="550628"/>
                  <a:pt x="2944570" y="607218"/>
                </a:cubicBezTo>
                <a:cubicBezTo>
                  <a:pt x="2755300" y="663808"/>
                  <a:pt x="2629150" y="555787"/>
                  <a:pt x="2361487" y="607218"/>
                </a:cubicBezTo>
                <a:cubicBezTo>
                  <a:pt x="2093824" y="658649"/>
                  <a:pt x="2188811" y="594209"/>
                  <a:pt x="2040791" y="607218"/>
                </a:cubicBezTo>
                <a:cubicBezTo>
                  <a:pt x="1892771" y="620227"/>
                  <a:pt x="1726989" y="571416"/>
                  <a:pt x="1545170" y="607218"/>
                </a:cubicBezTo>
                <a:cubicBezTo>
                  <a:pt x="1363351" y="643020"/>
                  <a:pt x="1137266" y="531447"/>
                  <a:pt x="874625" y="607218"/>
                </a:cubicBezTo>
                <a:cubicBezTo>
                  <a:pt x="611985" y="682989"/>
                  <a:pt x="341074" y="516640"/>
                  <a:pt x="0" y="607218"/>
                </a:cubicBezTo>
                <a:cubicBezTo>
                  <a:pt x="-23887" y="450208"/>
                  <a:pt x="10664" y="417653"/>
                  <a:pt x="0" y="291465"/>
                </a:cubicBezTo>
                <a:cubicBezTo>
                  <a:pt x="-10664" y="165277"/>
                  <a:pt x="9018" y="120315"/>
                  <a:pt x="0" y="0"/>
                </a:cubicBezTo>
                <a:close/>
              </a:path>
              <a:path w="8746247" h="607218" stroke="0" extrusionOk="0">
                <a:moveTo>
                  <a:pt x="0" y="0"/>
                </a:moveTo>
                <a:cubicBezTo>
                  <a:pt x="212635" y="-24227"/>
                  <a:pt x="281249" y="36030"/>
                  <a:pt x="495621" y="0"/>
                </a:cubicBezTo>
                <a:cubicBezTo>
                  <a:pt x="709993" y="-36030"/>
                  <a:pt x="725656" y="29581"/>
                  <a:pt x="816316" y="0"/>
                </a:cubicBezTo>
                <a:cubicBezTo>
                  <a:pt x="906976" y="-29581"/>
                  <a:pt x="1258435" y="24511"/>
                  <a:pt x="1574324" y="0"/>
                </a:cubicBezTo>
                <a:cubicBezTo>
                  <a:pt x="1890213" y="-24511"/>
                  <a:pt x="1929254" y="43874"/>
                  <a:pt x="2069945" y="0"/>
                </a:cubicBezTo>
                <a:cubicBezTo>
                  <a:pt x="2210636" y="-43874"/>
                  <a:pt x="2362212" y="32382"/>
                  <a:pt x="2565566" y="0"/>
                </a:cubicBezTo>
                <a:cubicBezTo>
                  <a:pt x="2768920" y="-32382"/>
                  <a:pt x="3018557" y="67654"/>
                  <a:pt x="3323574" y="0"/>
                </a:cubicBezTo>
                <a:cubicBezTo>
                  <a:pt x="3628591" y="-67654"/>
                  <a:pt x="3634679" y="19804"/>
                  <a:pt x="3731732" y="0"/>
                </a:cubicBezTo>
                <a:cubicBezTo>
                  <a:pt x="3828785" y="-19804"/>
                  <a:pt x="4130327" y="75198"/>
                  <a:pt x="4489740" y="0"/>
                </a:cubicBezTo>
                <a:cubicBezTo>
                  <a:pt x="4849153" y="-75198"/>
                  <a:pt x="4885620" y="30564"/>
                  <a:pt x="5247748" y="0"/>
                </a:cubicBezTo>
                <a:cubicBezTo>
                  <a:pt x="5609876" y="-30564"/>
                  <a:pt x="5694368" y="31242"/>
                  <a:pt x="5830831" y="0"/>
                </a:cubicBezTo>
                <a:cubicBezTo>
                  <a:pt x="5967294" y="-31242"/>
                  <a:pt x="6283638" y="76495"/>
                  <a:pt x="6588839" y="0"/>
                </a:cubicBezTo>
                <a:cubicBezTo>
                  <a:pt x="6894040" y="-76495"/>
                  <a:pt x="6960244" y="40928"/>
                  <a:pt x="7084460" y="0"/>
                </a:cubicBezTo>
                <a:cubicBezTo>
                  <a:pt x="7208676" y="-40928"/>
                  <a:pt x="7435106" y="1169"/>
                  <a:pt x="7580081" y="0"/>
                </a:cubicBezTo>
                <a:cubicBezTo>
                  <a:pt x="7725056" y="-1169"/>
                  <a:pt x="7982321" y="74974"/>
                  <a:pt x="8250626" y="0"/>
                </a:cubicBezTo>
                <a:cubicBezTo>
                  <a:pt x="8518932" y="-74974"/>
                  <a:pt x="8527027" y="21663"/>
                  <a:pt x="8746247" y="0"/>
                </a:cubicBezTo>
                <a:cubicBezTo>
                  <a:pt x="8758040" y="105177"/>
                  <a:pt x="8725253" y="233930"/>
                  <a:pt x="8746247" y="315753"/>
                </a:cubicBezTo>
                <a:cubicBezTo>
                  <a:pt x="8767241" y="397576"/>
                  <a:pt x="8734206" y="479216"/>
                  <a:pt x="8746247" y="607218"/>
                </a:cubicBezTo>
                <a:cubicBezTo>
                  <a:pt x="8420397" y="632030"/>
                  <a:pt x="8275315" y="567358"/>
                  <a:pt x="8075701" y="607218"/>
                </a:cubicBezTo>
                <a:cubicBezTo>
                  <a:pt x="7876087" y="647078"/>
                  <a:pt x="7909558" y="576400"/>
                  <a:pt x="7755006" y="607218"/>
                </a:cubicBezTo>
                <a:cubicBezTo>
                  <a:pt x="7600455" y="638036"/>
                  <a:pt x="7428984" y="600560"/>
                  <a:pt x="7346847" y="607218"/>
                </a:cubicBezTo>
                <a:cubicBezTo>
                  <a:pt x="7264710" y="613876"/>
                  <a:pt x="6837764" y="544586"/>
                  <a:pt x="6588839" y="607218"/>
                </a:cubicBezTo>
                <a:cubicBezTo>
                  <a:pt x="6339914" y="669850"/>
                  <a:pt x="6168687" y="600964"/>
                  <a:pt x="6005756" y="607218"/>
                </a:cubicBezTo>
                <a:cubicBezTo>
                  <a:pt x="5842825" y="613472"/>
                  <a:pt x="5762603" y="600684"/>
                  <a:pt x="5597598" y="607218"/>
                </a:cubicBezTo>
                <a:cubicBezTo>
                  <a:pt x="5432593" y="613752"/>
                  <a:pt x="5279797" y="579985"/>
                  <a:pt x="5014515" y="607218"/>
                </a:cubicBezTo>
                <a:cubicBezTo>
                  <a:pt x="4749233" y="634451"/>
                  <a:pt x="4832033" y="582062"/>
                  <a:pt x="4693819" y="607218"/>
                </a:cubicBezTo>
                <a:cubicBezTo>
                  <a:pt x="4555605" y="632374"/>
                  <a:pt x="4510335" y="573818"/>
                  <a:pt x="4373124" y="607218"/>
                </a:cubicBezTo>
                <a:cubicBezTo>
                  <a:pt x="4235914" y="640618"/>
                  <a:pt x="3936485" y="564518"/>
                  <a:pt x="3790040" y="607218"/>
                </a:cubicBezTo>
                <a:cubicBezTo>
                  <a:pt x="3643595" y="649918"/>
                  <a:pt x="3575637" y="566504"/>
                  <a:pt x="3381882" y="607218"/>
                </a:cubicBezTo>
                <a:cubicBezTo>
                  <a:pt x="3188127" y="647932"/>
                  <a:pt x="2858657" y="574307"/>
                  <a:pt x="2711337" y="607218"/>
                </a:cubicBezTo>
                <a:cubicBezTo>
                  <a:pt x="2564017" y="640129"/>
                  <a:pt x="2413536" y="570454"/>
                  <a:pt x="2303178" y="607218"/>
                </a:cubicBezTo>
                <a:cubicBezTo>
                  <a:pt x="2192820" y="643982"/>
                  <a:pt x="1828828" y="539108"/>
                  <a:pt x="1632633" y="607218"/>
                </a:cubicBezTo>
                <a:cubicBezTo>
                  <a:pt x="1436438" y="675328"/>
                  <a:pt x="1432615" y="571436"/>
                  <a:pt x="1311937" y="607218"/>
                </a:cubicBezTo>
                <a:cubicBezTo>
                  <a:pt x="1191259" y="643000"/>
                  <a:pt x="904582" y="547511"/>
                  <a:pt x="641391" y="607218"/>
                </a:cubicBezTo>
                <a:cubicBezTo>
                  <a:pt x="378200" y="666925"/>
                  <a:pt x="286327" y="604703"/>
                  <a:pt x="0" y="607218"/>
                </a:cubicBezTo>
                <a:cubicBezTo>
                  <a:pt x="-15077" y="543026"/>
                  <a:pt x="251" y="385503"/>
                  <a:pt x="0" y="321826"/>
                </a:cubicBezTo>
                <a:cubicBezTo>
                  <a:pt x="-251" y="258149"/>
                  <a:pt x="19320" y="7487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spcBef>
                <a:spcPts val="75"/>
              </a:spcBef>
              <a:tabLst>
                <a:tab pos="690069" algn="l"/>
              </a:tabLst>
            </a:pPr>
            <a:r>
              <a:rPr lang="es-ES_tradnl" b="1" spc="-4" dirty="0">
                <a:solidFill>
                  <a:schemeClr val="tx2">
                    <a:lumMod val="50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Una vez en la sección de </a:t>
            </a:r>
            <a:r>
              <a:rPr lang="es-ES_tradnl" sz="2000" b="1" dirty="0">
                <a:solidFill>
                  <a:srgbClr val="E05D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INUNDACIONES</a:t>
            </a:r>
          </a:p>
          <a:p>
            <a:pPr marL="9525" algn="ctr">
              <a:spcBef>
                <a:spcPts val="75"/>
              </a:spcBef>
              <a:tabLst>
                <a:tab pos="690069" algn="l"/>
              </a:tabLst>
            </a:pPr>
            <a:r>
              <a:rPr lang="es-ES_tradnl" b="1" spc="-4" dirty="0">
                <a:solidFill>
                  <a:schemeClr val="tx2">
                    <a:lumMod val="50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Vaya hacia abajo y </a:t>
            </a:r>
            <a:r>
              <a:rPr lang="es-ES_tradnl" b="1" spc="-4" dirty="0">
                <a:solidFill>
                  <a:srgbClr val="0432FF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haga clic en los materiales 5, 6, 7 y 8.</a:t>
            </a:r>
            <a:endParaRPr lang="es-ES_tradnl" b="1" dirty="0">
              <a:solidFill>
                <a:srgbClr val="0432FF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21" name="Left Arrow 20">
            <a:extLst>
              <a:ext uri="{FF2B5EF4-FFF2-40B4-BE49-F238E27FC236}">
                <a16:creationId xmlns:a16="http://schemas.microsoft.com/office/drawing/2014/main" id="{0C6F65A6-8C94-8844-18A8-5C1700B2D9C3}"/>
              </a:ext>
            </a:extLst>
          </p:cNvPr>
          <p:cNvSpPr/>
          <p:nvPr/>
        </p:nvSpPr>
        <p:spPr>
          <a:xfrm rot="10800000">
            <a:off x="2289993" y="773789"/>
            <a:ext cx="1520007" cy="186237"/>
          </a:xfrm>
          <a:prstGeom prst="leftArrow">
            <a:avLst/>
          </a:prstGeom>
          <a:solidFill>
            <a:srgbClr val="FF2600"/>
          </a:solidFill>
          <a:ln>
            <a:solidFill>
              <a:srgbClr val="DE8C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Dodecagon 21">
            <a:extLst>
              <a:ext uri="{FF2B5EF4-FFF2-40B4-BE49-F238E27FC236}">
                <a16:creationId xmlns:a16="http://schemas.microsoft.com/office/drawing/2014/main" id="{344BCB60-DA64-FC4C-567C-F0AEA10607FD}"/>
              </a:ext>
            </a:extLst>
          </p:cNvPr>
          <p:cNvSpPr/>
          <p:nvPr/>
        </p:nvSpPr>
        <p:spPr>
          <a:xfrm>
            <a:off x="2266802" y="3847322"/>
            <a:ext cx="514351" cy="530392"/>
          </a:xfrm>
          <a:prstGeom prst="dodecagon">
            <a:avLst/>
          </a:prstGeom>
          <a:solidFill>
            <a:srgbClr val="E05D20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100" b="1" spc="-19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5</a:t>
            </a: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2" name="Left Arrow 1">
            <a:extLst>
              <a:ext uri="{FF2B5EF4-FFF2-40B4-BE49-F238E27FC236}">
                <a16:creationId xmlns:a16="http://schemas.microsoft.com/office/drawing/2014/main" id="{550592AB-9984-4206-B997-E622C2308E9A}"/>
              </a:ext>
            </a:extLst>
          </p:cNvPr>
          <p:cNvSpPr/>
          <p:nvPr/>
        </p:nvSpPr>
        <p:spPr>
          <a:xfrm rot="10800000">
            <a:off x="2153471" y="3265306"/>
            <a:ext cx="1656529" cy="186237"/>
          </a:xfrm>
          <a:prstGeom prst="leftArrow">
            <a:avLst/>
          </a:prstGeom>
          <a:solidFill>
            <a:srgbClr val="FF2600"/>
          </a:solidFill>
          <a:ln>
            <a:solidFill>
              <a:srgbClr val="DE8C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357508-3892-EEA3-370C-47068149CD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0259" y="4412728"/>
            <a:ext cx="1927834" cy="2445272"/>
          </a:xfrm>
          <a:prstGeom prst="rect">
            <a:avLst/>
          </a:prstGeom>
        </p:spPr>
      </p:pic>
      <p:pic>
        <p:nvPicPr>
          <p:cNvPr id="7" name="Picture 6" descr="A person and person wearing face masks and gloves&#10;&#10;Description automatically generated">
            <a:extLst>
              <a:ext uri="{FF2B5EF4-FFF2-40B4-BE49-F238E27FC236}">
                <a16:creationId xmlns:a16="http://schemas.microsoft.com/office/drawing/2014/main" id="{0C530672-59F7-7B21-162C-0EDA7CB50A4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9167" y="4412728"/>
            <a:ext cx="1987229" cy="24182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1FFF11-46D8-E7A0-7926-3A88BD1D4E3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265" y="4439796"/>
            <a:ext cx="1814799" cy="2418204"/>
          </a:xfrm>
          <a:prstGeom prst="rect">
            <a:avLst/>
          </a:prstGeom>
        </p:spPr>
      </p:pic>
      <p:pic>
        <p:nvPicPr>
          <p:cNvPr id="10" name="Picture 9" descr="A poster of a person wearing a mask&#10;&#10;Description automatically generated">
            <a:extLst>
              <a:ext uri="{FF2B5EF4-FFF2-40B4-BE49-F238E27FC236}">
                <a16:creationId xmlns:a16="http://schemas.microsoft.com/office/drawing/2014/main" id="{0A5F69FD-F9B2-29D1-9B44-6A800D293E9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322" y="4439796"/>
            <a:ext cx="1786016" cy="241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62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BD69135-87B8-CC67-6F72-414CEB0D93F4}"/>
              </a:ext>
            </a:extLst>
          </p:cNvPr>
          <p:cNvSpPr txBox="1"/>
          <p:nvPr/>
        </p:nvSpPr>
        <p:spPr>
          <a:xfrm>
            <a:off x="0" y="685800"/>
            <a:ext cx="12192000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909" marR="3811" indent="-42862" algn="ctr">
              <a:lnSpc>
                <a:spcPts val="3292"/>
              </a:lnSpc>
              <a:spcBef>
                <a:spcPts val="815"/>
              </a:spcBef>
            </a:pPr>
            <a:r>
              <a:rPr lang="es-ES_tradnl" sz="3200" b="1" dirty="0">
                <a:solidFill>
                  <a:srgbClr val="E05D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Preguntas y comentarios</a:t>
            </a:r>
          </a:p>
        </p:txBody>
      </p:sp>
      <p:pic>
        <p:nvPicPr>
          <p:cNvPr id="2" name="object 4">
            <a:extLst>
              <a:ext uri="{FF2B5EF4-FFF2-40B4-BE49-F238E27FC236}">
                <a16:creationId xmlns:a16="http://schemas.microsoft.com/office/drawing/2014/main" id="{5EDE564A-B442-A6C3-D1F3-FE6EC5AE8FE3}"/>
              </a:ext>
            </a:extLst>
          </p:cNvPr>
          <p:cNvPicPr/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1447800"/>
            <a:ext cx="6934200" cy="5105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86596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44907A49-9EDA-AE6E-5752-82A590160F6D}"/>
              </a:ext>
            </a:extLst>
          </p:cNvPr>
          <p:cNvSpPr txBox="1"/>
          <p:nvPr/>
        </p:nvSpPr>
        <p:spPr>
          <a:xfrm>
            <a:off x="4800600" y="5790930"/>
            <a:ext cx="2222764" cy="2174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spcBef>
                <a:spcPts val="75"/>
              </a:spcBef>
            </a:pPr>
            <a:r>
              <a:rPr lang="es-ES_tradnl" sz="1351" b="1" dirty="0">
                <a:solidFill>
                  <a:srgbClr val="FF26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¡La</a:t>
            </a:r>
            <a:r>
              <a:rPr lang="es-ES_tradnl" sz="1351" b="1" spc="-19" dirty="0">
                <a:solidFill>
                  <a:srgbClr val="FF26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 </a:t>
            </a:r>
            <a:r>
              <a:rPr lang="es-ES_tradnl" sz="1351" b="1" dirty="0">
                <a:solidFill>
                  <a:srgbClr val="FF26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lucha</a:t>
            </a:r>
            <a:r>
              <a:rPr lang="es-ES_tradnl" sz="1351" b="1" spc="-19" dirty="0">
                <a:solidFill>
                  <a:srgbClr val="FF26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 </a:t>
            </a:r>
            <a:r>
              <a:rPr lang="es-ES_tradnl" sz="1351" b="1" spc="-8" dirty="0">
                <a:solidFill>
                  <a:srgbClr val="FF26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sigue!</a:t>
            </a:r>
            <a:endParaRPr lang="es-ES_tradnl" sz="1200" b="1" dirty="0">
              <a:solidFill>
                <a:schemeClr val="tx1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15A85A64-9C6B-E73F-B67D-DEB3ED7E9805}"/>
              </a:ext>
            </a:extLst>
          </p:cNvPr>
          <p:cNvSpPr txBox="1"/>
          <p:nvPr/>
        </p:nvSpPr>
        <p:spPr>
          <a:xfrm>
            <a:off x="1981200" y="5206282"/>
            <a:ext cx="2117035" cy="80214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l">
              <a:spcBef>
                <a:spcPts val="75"/>
              </a:spcBef>
            </a:pPr>
            <a:r>
              <a:rPr lang="es-ES_tradnl" sz="1200" b="1" dirty="0">
                <a:solidFill>
                  <a:schemeClr val="tx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Equipo</a:t>
            </a:r>
            <a:r>
              <a:rPr lang="es-ES_tradnl" sz="1200" b="1" spc="-23" dirty="0">
                <a:solidFill>
                  <a:schemeClr val="tx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</a:t>
            </a:r>
            <a:r>
              <a:rPr lang="es-ES_tradnl" sz="1200" b="1" dirty="0">
                <a:solidFill>
                  <a:schemeClr val="tx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de</a:t>
            </a:r>
            <a:r>
              <a:rPr lang="es-ES_tradnl" sz="1200" b="1" spc="-19" dirty="0">
                <a:solidFill>
                  <a:schemeClr val="tx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Salud y Seguridad</a:t>
            </a:r>
            <a:endParaRPr lang="es-ES_tradnl" sz="1200" b="1" dirty="0">
              <a:solidFill>
                <a:schemeClr val="tx1"/>
              </a:solidFill>
              <a:latin typeface="Futura Condensed ExtraBold" panose="020B0602020204020303" pitchFamily="34" charset="-79"/>
              <a:cs typeface="Futura Condensed ExtraBold" panose="020B0602020204020303" pitchFamily="34" charset="-79"/>
            </a:endParaRPr>
          </a:p>
          <a:p>
            <a:pPr marL="9525" marR="3811">
              <a:lnSpc>
                <a:spcPts val="1583"/>
              </a:lnSpc>
              <a:spcBef>
                <a:spcPts val="101"/>
              </a:spcBef>
            </a:pPr>
            <a:r>
              <a:rPr lang="es-ES_tradnl" sz="1200" b="1" dirty="0">
                <a:solidFill>
                  <a:schemeClr val="tx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Débora González</a:t>
            </a:r>
          </a:p>
          <a:p>
            <a:pPr marL="9525">
              <a:lnSpc>
                <a:spcPts val="1595"/>
              </a:lnSpc>
            </a:pPr>
            <a:r>
              <a:rPr lang="es-ES_tradnl" sz="1200" b="1" spc="-8" dirty="0">
                <a:solidFill>
                  <a:schemeClr val="tx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E-</a:t>
            </a:r>
            <a:r>
              <a:rPr lang="es-ES_tradnl" sz="1200" b="1" dirty="0">
                <a:solidFill>
                  <a:schemeClr val="tx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mail:</a:t>
            </a:r>
            <a:r>
              <a:rPr lang="es-ES_tradnl" sz="1200" b="1" spc="11" dirty="0">
                <a:solidFill>
                  <a:schemeClr val="tx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</a:t>
            </a:r>
            <a:r>
              <a:rPr lang="es-ES_tradnl" sz="1200" b="1" spc="11" dirty="0">
                <a:solidFill>
                  <a:schemeClr val="tx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  <a:hlinkClick r:id="rId3"/>
              </a:rPr>
              <a:t>dgonzalez</a:t>
            </a:r>
            <a:r>
              <a:rPr lang="es-ES_tradnl" sz="1200" b="1" u="sng" spc="-8" dirty="0">
                <a:solidFill>
                  <a:schemeClr val="tx1"/>
                </a:solidFill>
                <a:uFill>
                  <a:solidFill>
                    <a:srgbClr val="D25814"/>
                  </a:solidFill>
                </a:uFill>
                <a:latin typeface="Futura Condensed ExtraBold" panose="020B0602020204020303" pitchFamily="34" charset="-79"/>
                <a:cs typeface="Futura Condensed ExtraBold" panose="020B0602020204020303" pitchFamily="34" charset="-79"/>
                <a:hlinkClick r:id="rId3"/>
              </a:rPr>
              <a:t>@ndlon.org</a:t>
            </a:r>
            <a:endParaRPr lang="es-ES_tradnl" sz="1200" b="1" u="sng" spc="-8" dirty="0">
              <a:solidFill>
                <a:schemeClr val="tx1"/>
              </a:solidFill>
              <a:uFill>
                <a:solidFill>
                  <a:srgbClr val="D25814"/>
                </a:solidFill>
              </a:uFill>
              <a:latin typeface="Futura Condensed ExtraBold" panose="020B0602020204020303" pitchFamily="34" charset="-79"/>
              <a:cs typeface="Futura Condensed ExtraBold" panose="020B0602020204020303" pitchFamily="34" charset="-79"/>
            </a:endParaRPr>
          </a:p>
          <a:p>
            <a:pPr marL="9525">
              <a:spcBef>
                <a:spcPts val="37"/>
              </a:spcBef>
            </a:pPr>
            <a:r>
              <a:rPr lang="es-ES_tradnl" sz="1200" b="1" dirty="0">
                <a:solidFill>
                  <a:schemeClr val="tx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Mobile: 203.543.1430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C1338E82-E23B-C5FC-A82C-20FCA32BC788}"/>
              </a:ext>
            </a:extLst>
          </p:cNvPr>
          <p:cNvSpPr txBox="1"/>
          <p:nvPr/>
        </p:nvSpPr>
        <p:spPr>
          <a:xfrm>
            <a:off x="7924800" y="5206282"/>
            <a:ext cx="2490116" cy="80214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l">
              <a:spcBef>
                <a:spcPts val="75"/>
              </a:spcBef>
            </a:pPr>
            <a:r>
              <a:rPr lang="es-ES_tradnl" sz="1200" b="1" dirty="0">
                <a:solidFill>
                  <a:schemeClr val="tx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Equipo</a:t>
            </a:r>
            <a:r>
              <a:rPr lang="es-ES_tradnl" sz="1200" b="1" spc="-23" dirty="0">
                <a:solidFill>
                  <a:schemeClr val="tx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</a:t>
            </a:r>
            <a:r>
              <a:rPr lang="es-ES_tradnl" sz="1200" b="1" dirty="0">
                <a:solidFill>
                  <a:schemeClr val="tx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de</a:t>
            </a:r>
            <a:r>
              <a:rPr lang="es-ES_tradnl" sz="1200" b="1" spc="-19" dirty="0">
                <a:solidFill>
                  <a:schemeClr val="tx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</a:t>
            </a:r>
            <a:r>
              <a:rPr lang="es-ES_tradnl" sz="1200" b="1" dirty="0">
                <a:solidFill>
                  <a:schemeClr val="tx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Educación</a:t>
            </a:r>
            <a:r>
              <a:rPr lang="es-ES_tradnl" sz="1200" b="1" spc="-19" dirty="0">
                <a:solidFill>
                  <a:schemeClr val="tx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</a:t>
            </a:r>
            <a:r>
              <a:rPr lang="es-ES_tradnl" sz="1200" b="1" spc="-8" dirty="0">
                <a:solidFill>
                  <a:schemeClr val="tx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Popular</a:t>
            </a:r>
            <a:endParaRPr lang="es-ES_tradnl" sz="1200" b="1" dirty="0">
              <a:solidFill>
                <a:schemeClr val="tx1"/>
              </a:solidFill>
              <a:latin typeface="Futura Condensed ExtraBold" panose="020B0602020204020303" pitchFamily="34" charset="-79"/>
              <a:cs typeface="Futura Condensed ExtraBold" panose="020B0602020204020303" pitchFamily="34" charset="-79"/>
            </a:endParaRPr>
          </a:p>
          <a:p>
            <a:pPr marL="9525" marR="3811">
              <a:lnSpc>
                <a:spcPts val="1583"/>
              </a:lnSpc>
              <a:spcBef>
                <a:spcPts val="101"/>
              </a:spcBef>
            </a:pPr>
            <a:r>
              <a:rPr lang="es-ES_tradnl" sz="1200" b="1" dirty="0">
                <a:solidFill>
                  <a:schemeClr val="tx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Marlom Portillo</a:t>
            </a:r>
          </a:p>
          <a:p>
            <a:pPr marL="9525">
              <a:lnSpc>
                <a:spcPts val="1595"/>
              </a:lnSpc>
            </a:pPr>
            <a:r>
              <a:rPr lang="es-ES_tradnl" sz="1200" b="1" spc="-8" dirty="0">
                <a:solidFill>
                  <a:schemeClr val="tx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E-</a:t>
            </a:r>
            <a:r>
              <a:rPr lang="es-ES_tradnl" sz="1200" b="1" dirty="0">
                <a:solidFill>
                  <a:schemeClr val="tx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mail:</a:t>
            </a:r>
            <a:r>
              <a:rPr lang="es-ES_tradnl" sz="1200" b="1" spc="11" dirty="0">
                <a:solidFill>
                  <a:schemeClr val="tx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</a:t>
            </a:r>
            <a:r>
              <a:rPr lang="es-ES_tradnl" sz="1200" b="1" u="sng" spc="-8" dirty="0">
                <a:solidFill>
                  <a:schemeClr val="tx1"/>
                </a:solidFill>
                <a:uFill>
                  <a:solidFill>
                    <a:srgbClr val="D25814"/>
                  </a:solidFill>
                </a:uFill>
                <a:latin typeface="Futura Condensed ExtraBold" panose="020B0602020204020303" pitchFamily="34" charset="-79"/>
                <a:cs typeface="Futura Condensed ExtraBold" panose="020B0602020204020303" pitchFamily="34" charset="-79"/>
                <a:hlinkClick r:id="rId4"/>
              </a:rPr>
              <a:t>mportillo@ndlon.org</a:t>
            </a:r>
            <a:endParaRPr lang="es-ES_tradnl" sz="1200" b="1" u="sng" spc="-8" dirty="0">
              <a:solidFill>
                <a:schemeClr val="tx1"/>
              </a:solidFill>
              <a:uFill>
                <a:solidFill>
                  <a:srgbClr val="D25814"/>
                </a:solidFill>
              </a:uFill>
              <a:latin typeface="Futura Condensed ExtraBold" panose="020B0602020204020303" pitchFamily="34" charset="-79"/>
              <a:cs typeface="Futura Condensed ExtraBold" panose="020B0602020204020303" pitchFamily="34" charset="-79"/>
            </a:endParaRPr>
          </a:p>
          <a:p>
            <a:pPr marL="9525">
              <a:spcBef>
                <a:spcPts val="37"/>
              </a:spcBef>
            </a:pPr>
            <a:r>
              <a:rPr lang="es-ES_tradnl" sz="1200" b="1" dirty="0">
                <a:solidFill>
                  <a:schemeClr val="tx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Mobile: 213.447.0216</a:t>
            </a: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81810CE6-C2BB-08F3-A77B-37B90015878B}"/>
              </a:ext>
            </a:extLst>
          </p:cNvPr>
          <p:cNvPicPr/>
          <p:nvPr/>
        </p:nvPicPr>
        <p:blipFill rotWithShape="1"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0828" y="228600"/>
            <a:ext cx="4057346" cy="467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64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outdoor, tree, ground&#10;&#10;Description automatically generated">
            <a:extLst>
              <a:ext uri="{FF2B5EF4-FFF2-40B4-BE49-F238E27FC236}">
                <a16:creationId xmlns:a16="http://schemas.microsoft.com/office/drawing/2014/main" id="{5D855729-4A78-9D6C-A945-12D4621337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638177"/>
            <a:ext cx="3017500" cy="5581644"/>
          </a:xfrm>
          <a:prstGeom prst="rect">
            <a:avLst/>
          </a:prstGeom>
        </p:spPr>
      </p:pic>
      <p:pic>
        <p:nvPicPr>
          <p:cNvPr id="7" name="Picture 6" descr="A picture containing outdoor, sky&#10;&#10;Description automatically generated">
            <a:extLst>
              <a:ext uri="{FF2B5EF4-FFF2-40B4-BE49-F238E27FC236}">
                <a16:creationId xmlns:a16="http://schemas.microsoft.com/office/drawing/2014/main" id="{B9770DDE-0EA5-C792-5B2C-0191F99584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171272" y="638179"/>
            <a:ext cx="5849456" cy="5581644"/>
          </a:xfrm>
          <a:prstGeom prst="rect">
            <a:avLst/>
          </a:prstGeom>
        </p:spPr>
      </p:pic>
      <p:pic>
        <p:nvPicPr>
          <p:cNvPr id="5" name="Picture 4" descr="A picture containing outdoor, person, tool&#10;&#10;Description automatically generated">
            <a:extLst>
              <a:ext uri="{FF2B5EF4-FFF2-40B4-BE49-F238E27FC236}">
                <a16:creationId xmlns:a16="http://schemas.microsoft.com/office/drawing/2014/main" id="{48B5F5AC-D8B3-ECF3-BE13-9078E16FEF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9174480" y="638178"/>
            <a:ext cx="3017520" cy="55816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AD96BD-0A77-B41C-EF71-ABA2B09B3D5A}"/>
              </a:ext>
            </a:extLst>
          </p:cNvPr>
          <p:cNvSpPr txBox="1"/>
          <p:nvPr/>
        </p:nvSpPr>
        <p:spPr>
          <a:xfrm>
            <a:off x="958796" y="6571062"/>
            <a:ext cx="87992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s-ES_tradnl" sz="1200" b="1" dirty="0">
                <a:solidFill>
                  <a:srgbClr val="C00000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Fotos de cortesía y propiedad del Day </a:t>
            </a:r>
            <a:r>
              <a:rPr lang="es-ES_tradnl" sz="1200" b="1" dirty="0" err="1">
                <a:solidFill>
                  <a:srgbClr val="C00000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Worker</a:t>
            </a:r>
            <a:r>
              <a:rPr lang="es-ES_tradnl" sz="1200" b="1" dirty="0">
                <a:solidFill>
                  <a:srgbClr val="C00000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Center de Santa Cruz, programa de </a:t>
            </a:r>
            <a:r>
              <a:rPr lang="es-ES_tradnl" sz="1200" b="1" dirty="0" err="1">
                <a:solidFill>
                  <a:srgbClr val="C00000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Community</a:t>
            </a:r>
            <a:r>
              <a:rPr lang="es-ES_tradnl" sz="1200" b="1" dirty="0">
                <a:solidFill>
                  <a:srgbClr val="C00000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</a:t>
            </a:r>
            <a:r>
              <a:rPr lang="es-ES_tradnl" sz="1200" b="1" dirty="0" err="1">
                <a:solidFill>
                  <a:srgbClr val="C00000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Action</a:t>
            </a:r>
            <a:r>
              <a:rPr lang="es-ES_tradnl" sz="1200" b="1" dirty="0">
                <a:solidFill>
                  <a:srgbClr val="C00000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</a:t>
            </a:r>
            <a:r>
              <a:rPr lang="es-ES_tradnl" sz="1200" b="1" dirty="0" err="1">
                <a:solidFill>
                  <a:srgbClr val="C00000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Board</a:t>
            </a:r>
            <a:r>
              <a:rPr lang="es-ES_tradnl" sz="1200" b="1" dirty="0">
                <a:solidFill>
                  <a:srgbClr val="C00000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de Santa Cruz Inc.</a:t>
            </a:r>
          </a:p>
        </p:txBody>
      </p:sp>
    </p:spTree>
    <p:extLst>
      <p:ext uri="{BB962C8B-B14F-4D97-AF65-F5344CB8AC3E}">
        <p14:creationId xmlns:p14="http://schemas.microsoft.com/office/powerpoint/2010/main" val="1037120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person, outdoor, group&#10;&#10;Description automatically generated">
            <a:extLst>
              <a:ext uri="{FF2B5EF4-FFF2-40B4-BE49-F238E27FC236}">
                <a16:creationId xmlns:a16="http://schemas.microsoft.com/office/drawing/2014/main" id="{592FF8ED-8BC3-F7C1-ED1D-3F055173C8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467" y="643467"/>
            <a:ext cx="5372099" cy="5571066"/>
          </a:xfrm>
          <a:prstGeom prst="rect">
            <a:avLst/>
          </a:prstGeom>
        </p:spPr>
      </p:pic>
      <p:pic>
        <p:nvPicPr>
          <p:cNvPr id="5" name="Picture 4" descr="A group of people in raincoats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2D75B98D-70AA-5E5B-21BA-F123005042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176432" y="643467"/>
            <a:ext cx="5372100" cy="55710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F780C4-B8CF-525E-2F63-6B14540328E2}"/>
              </a:ext>
            </a:extLst>
          </p:cNvPr>
          <p:cNvSpPr txBox="1"/>
          <p:nvPr/>
        </p:nvSpPr>
        <p:spPr>
          <a:xfrm>
            <a:off x="958796" y="6571062"/>
            <a:ext cx="87992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s-ES_tradnl" sz="1200" b="1" dirty="0">
                <a:solidFill>
                  <a:srgbClr val="C00000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Fotos de cortesía y propiedad del Day </a:t>
            </a:r>
            <a:r>
              <a:rPr lang="es-ES_tradnl" sz="1200" b="1" dirty="0" err="1">
                <a:solidFill>
                  <a:srgbClr val="C00000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Worker</a:t>
            </a:r>
            <a:r>
              <a:rPr lang="es-ES_tradnl" sz="1200" b="1" dirty="0">
                <a:solidFill>
                  <a:srgbClr val="C00000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Center de Santa Cruz, programa de </a:t>
            </a:r>
            <a:r>
              <a:rPr lang="es-ES_tradnl" sz="1200" b="1" dirty="0" err="1">
                <a:solidFill>
                  <a:srgbClr val="C00000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Community</a:t>
            </a:r>
            <a:r>
              <a:rPr lang="es-ES_tradnl" sz="1200" b="1" dirty="0">
                <a:solidFill>
                  <a:srgbClr val="C00000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</a:t>
            </a:r>
            <a:r>
              <a:rPr lang="es-ES_tradnl" sz="1200" b="1" dirty="0" err="1">
                <a:solidFill>
                  <a:srgbClr val="C00000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Action</a:t>
            </a:r>
            <a:r>
              <a:rPr lang="es-ES_tradnl" sz="1200" b="1" dirty="0">
                <a:solidFill>
                  <a:srgbClr val="C00000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</a:t>
            </a:r>
            <a:r>
              <a:rPr lang="es-ES_tradnl" sz="1200" b="1" dirty="0" err="1">
                <a:solidFill>
                  <a:srgbClr val="C00000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Board</a:t>
            </a:r>
            <a:r>
              <a:rPr lang="es-ES_tradnl" sz="1200" b="1" dirty="0">
                <a:solidFill>
                  <a:srgbClr val="C00000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de Santa Cruz Inc.</a:t>
            </a:r>
          </a:p>
        </p:txBody>
      </p:sp>
    </p:spTree>
    <p:extLst>
      <p:ext uri="{BB962C8B-B14F-4D97-AF65-F5344CB8AC3E}">
        <p14:creationId xmlns:p14="http://schemas.microsoft.com/office/powerpoint/2010/main" val="273780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60BB8126-2473-2468-50C6-BF6D405F49D2}"/>
              </a:ext>
            </a:extLst>
          </p:cNvPr>
          <p:cNvSpPr txBox="1"/>
          <p:nvPr/>
        </p:nvSpPr>
        <p:spPr>
          <a:xfrm>
            <a:off x="1557585" y="2286000"/>
            <a:ext cx="4157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2400" b="1" noProof="0" dirty="0">
                <a:solidFill>
                  <a:schemeClr val="tx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Reflexionemos:</a:t>
            </a: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1983F80C-8CCD-4987-9012-FAA56B4A9770}"/>
              </a:ext>
            </a:extLst>
          </p:cNvPr>
          <p:cNvSpPr txBox="1"/>
          <p:nvPr/>
        </p:nvSpPr>
        <p:spPr>
          <a:xfrm>
            <a:off x="1524003" y="959159"/>
            <a:ext cx="9143999" cy="442109"/>
          </a:xfrm>
          <a:prstGeom prst="rect">
            <a:avLst/>
          </a:prstGeom>
          <a:solidFill>
            <a:srgbClr val="E05D20"/>
          </a:solidFill>
        </p:spPr>
        <p:txBody>
          <a:bodyPr vert="horz" wrap="square" lIns="0" tIns="9525" rIns="0" bIns="0" rtlCol="0" anchor="ctr">
            <a:spAutoFit/>
          </a:bodyPr>
          <a:lstStyle/>
          <a:p>
            <a:pPr marL="953" algn="ctr">
              <a:lnSpc>
                <a:spcPts val="3555"/>
              </a:lnSpc>
              <a:spcBef>
                <a:spcPts val="75"/>
              </a:spcBef>
            </a:pPr>
            <a:r>
              <a:rPr lang="es-ES_tradnl" sz="2800" b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Impacto de inundaciones, huracanes y tornados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65977A-45F6-6ABE-BC6C-3CA7A70FFA33}"/>
              </a:ext>
            </a:extLst>
          </p:cNvPr>
          <p:cNvSpPr txBox="1"/>
          <p:nvPr/>
        </p:nvSpPr>
        <p:spPr>
          <a:xfrm>
            <a:off x="1524003" y="3429000"/>
            <a:ext cx="434598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68" indent="-257168" algn="l">
              <a:buAutoNum type="arabicPeriod"/>
            </a:pPr>
            <a:r>
              <a:rPr lang="es-ES_tradnl" b="1" dirty="0">
                <a:solidFill>
                  <a:srgbClr val="E05D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¿</a:t>
            </a:r>
            <a:r>
              <a:rPr lang="es-ES" b="1" dirty="0">
                <a:solidFill>
                  <a:srgbClr val="E05D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A</a:t>
            </a:r>
            <a:r>
              <a:rPr lang="es-ES" b="1" dirty="0">
                <a:solidFill>
                  <a:srgbClr val="E05D20"/>
                </a:solidFill>
                <a:latin typeface="Futura" panose="020B0602020204020303" pitchFamily="34" charset="-79"/>
                <a:ea typeface="Times New Roman" panose="02020603050405020304" pitchFamily="18" charset="0"/>
                <a:cs typeface="Futura" panose="020B0602020204020303" pitchFamily="34" charset="-79"/>
              </a:rPr>
              <a:t> quiénes afecta el Moho</a:t>
            </a:r>
            <a:r>
              <a:rPr lang="es-ES_tradnl" b="1" dirty="0">
                <a:solidFill>
                  <a:srgbClr val="E05D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?</a:t>
            </a:r>
          </a:p>
          <a:p>
            <a:pPr marL="257168" indent="-257168" algn="l">
              <a:buAutoNum type="arabicPeriod"/>
            </a:pPr>
            <a:endParaRPr lang="es-ES_tradnl" b="1" dirty="0">
              <a:solidFill>
                <a:srgbClr val="E05D20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algn="l"/>
            <a:r>
              <a:rPr lang="es-ES_tradnl" b="1" dirty="0">
                <a:solidFill>
                  <a:srgbClr val="E05D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2. ¿</a:t>
            </a:r>
            <a:r>
              <a:rPr lang="es-ES" b="1" dirty="0">
                <a:solidFill>
                  <a:srgbClr val="E05D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Cómo l</a:t>
            </a:r>
            <a:r>
              <a:rPr lang="es-ES" b="1" dirty="0">
                <a:solidFill>
                  <a:srgbClr val="E05D20"/>
                </a:solidFill>
                <a:latin typeface="Futura" panose="020B0602020204020303" pitchFamily="34" charset="-79"/>
                <a:ea typeface="Times New Roman" panose="02020603050405020304" pitchFamily="18" charset="0"/>
                <a:cs typeface="Futura" panose="020B0602020204020303" pitchFamily="34" charset="-79"/>
              </a:rPr>
              <a:t>es afecta</a:t>
            </a:r>
            <a:r>
              <a:rPr lang="es-ES_tradnl" b="1" dirty="0">
                <a:solidFill>
                  <a:srgbClr val="E05D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?</a:t>
            </a:r>
          </a:p>
          <a:p>
            <a:pPr algn="l"/>
            <a:endParaRPr lang="es-ES_tradnl" sz="1800" b="1" dirty="0">
              <a:solidFill>
                <a:srgbClr val="E05D20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algn="l"/>
            <a:r>
              <a:rPr lang="es-ES_tradnl" sz="1800" b="1" dirty="0">
                <a:solidFill>
                  <a:srgbClr val="E05D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3. ¿</a:t>
            </a:r>
            <a:r>
              <a:rPr lang="es-ES" sz="1800" b="1" dirty="0">
                <a:solidFill>
                  <a:srgbClr val="E05D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De qué manera afecta a la comunidad jornalera</a:t>
            </a:r>
            <a:r>
              <a:rPr lang="es-ES_tradnl" sz="1800" b="1" dirty="0">
                <a:solidFill>
                  <a:srgbClr val="E05D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?</a:t>
            </a:r>
          </a:p>
          <a:p>
            <a:pPr algn="l"/>
            <a:endParaRPr lang="es-ES_tradnl" b="1" dirty="0">
              <a:solidFill>
                <a:srgbClr val="E05D20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pic>
        <p:nvPicPr>
          <p:cNvPr id="10" name="Picture 9" descr="A person standing in front of a tornado&#10;&#10;Description automatically generated">
            <a:extLst>
              <a:ext uri="{FF2B5EF4-FFF2-40B4-BE49-F238E27FC236}">
                <a16:creationId xmlns:a16="http://schemas.microsoft.com/office/drawing/2014/main" id="{D8241A54-17E6-A231-8875-9B6132E0DB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88439" y="2116713"/>
            <a:ext cx="5116053" cy="3792717"/>
          </a:xfrm>
          <a:prstGeom prst="teardrop">
            <a:avLst/>
          </a:prstGeom>
        </p:spPr>
      </p:pic>
    </p:spTree>
    <p:extLst>
      <p:ext uri="{BB962C8B-B14F-4D97-AF65-F5344CB8AC3E}">
        <p14:creationId xmlns:p14="http://schemas.microsoft.com/office/powerpoint/2010/main" val="406146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3DCD0BC7-9B5C-072E-1DFC-2D31AFD823E7}"/>
              </a:ext>
            </a:extLst>
          </p:cNvPr>
          <p:cNvSpPr txBox="1"/>
          <p:nvPr/>
        </p:nvSpPr>
        <p:spPr>
          <a:xfrm>
            <a:off x="1447800" y="996650"/>
            <a:ext cx="9552787" cy="286617"/>
          </a:xfrm>
          <a:prstGeom prst="rect">
            <a:avLst/>
          </a:prstGeom>
          <a:solidFill>
            <a:srgbClr val="E05D20"/>
          </a:solidFill>
        </p:spPr>
        <p:txBody>
          <a:bodyPr vert="horz" wrap="square" lIns="0" tIns="9525" rIns="0" bIns="0" rtlCol="0" anchor="ctr">
            <a:spAutoFit/>
          </a:bodyPr>
          <a:lstStyle/>
          <a:p>
            <a:pPr algn="ctr" fontAlgn="base"/>
            <a:r>
              <a:rPr lang="es-ES_tradnl" b="1" dirty="0">
                <a:solidFill>
                  <a:schemeClr val="bg1"/>
                </a:solidFill>
                <a:latin typeface="KG Blank Space Solid" panose="02000000000000000000" pitchFamily="2" charset="77"/>
                <a:cs typeface="Futura" panose="020B0602020204020303" pitchFamily="34" charset="-79"/>
              </a:rPr>
              <a:t>Colección: </a:t>
            </a:r>
            <a:r>
              <a:rPr lang="es-ES_tradnl" b="1" i="0" dirty="0">
                <a:solidFill>
                  <a:schemeClr val="bg1"/>
                </a:solidFill>
                <a:effectLst/>
                <a:latin typeface="KG Blank Space Solid" panose="02000000000000000000" pitchFamily="2" charset="77"/>
              </a:rPr>
              <a:t>Más Vale perder un minuto en la vida, que la vida en un minuto.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91CA20-BCA2-BC23-E979-2624AE547F93}"/>
              </a:ext>
            </a:extLst>
          </p:cNvPr>
          <p:cNvSpPr txBox="1"/>
          <p:nvPr/>
        </p:nvSpPr>
        <p:spPr>
          <a:xfrm>
            <a:off x="0" y="1676400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3600" b="1" dirty="0">
                <a:solidFill>
                  <a:srgbClr val="E05D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Materiales visuales educativos sobre el MOHO </a:t>
            </a:r>
            <a:r>
              <a:rPr lang="en-US" sz="3600" b="1" dirty="0">
                <a:solidFill>
                  <a:srgbClr val="E05D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(CÓDIGOS)</a:t>
            </a:r>
          </a:p>
        </p:txBody>
      </p:sp>
      <p:pic>
        <p:nvPicPr>
          <p:cNvPr id="5" name="Picture 4" descr="A collage of different images of people in the desert&#10;&#10;Description automatically generated with medium confidence">
            <a:extLst>
              <a:ext uri="{FF2B5EF4-FFF2-40B4-BE49-F238E27FC236}">
                <a16:creationId xmlns:a16="http://schemas.microsoft.com/office/drawing/2014/main" id="{2617AD60-91CB-C9A6-15F5-BD9D466905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2503" y="3152239"/>
            <a:ext cx="4366993" cy="351740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4464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3">
            <a:extLst>
              <a:ext uri="{FF2B5EF4-FFF2-40B4-BE49-F238E27FC236}">
                <a16:creationId xmlns:a16="http://schemas.microsoft.com/office/drawing/2014/main" id="{0068BFED-25E6-4FBD-4FCD-75083E3BE793}"/>
              </a:ext>
            </a:extLst>
          </p:cNvPr>
          <p:cNvPicPr/>
          <p:nvPr/>
        </p:nvPicPr>
        <p:blipFill rotWithShape="1"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793" b="-10793"/>
          <a:stretch/>
        </p:blipFill>
        <p:spPr>
          <a:xfrm flipH="1">
            <a:off x="3327450" y="2362200"/>
            <a:ext cx="4470302" cy="3359347"/>
          </a:xfrm>
          <a:prstGeom prst="rect">
            <a:avLst/>
          </a:prstGeom>
          <a:noFill/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3DCD0BC7-9B5C-072E-1DFC-2D31AFD823E7}"/>
              </a:ext>
            </a:extLst>
          </p:cNvPr>
          <p:cNvSpPr txBox="1"/>
          <p:nvPr/>
        </p:nvSpPr>
        <p:spPr>
          <a:xfrm>
            <a:off x="1219201" y="621909"/>
            <a:ext cx="9677400" cy="941027"/>
          </a:xfrm>
          <a:prstGeom prst="rect">
            <a:avLst/>
          </a:prstGeom>
          <a:solidFill>
            <a:srgbClr val="E05D20"/>
          </a:solidFill>
        </p:spPr>
        <p:txBody>
          <a:bodyPr vert="horz" wrap="square" lIns="0" tIns="9525" rIns="0" bIns="0" rtlCol="0" anchor="ctr">
            <a:spAutoFit/>
          </a:bodyPr>
          <a:lstStyle/>
          <a:p>
            <a:pPr marL="51909" marR="3811" indent="-42862" algn="ctr">
              <a:lnSpc>
                <a:spcPts val="3292"/>
              </a:lnSpc>
              <a:spcBef>
                <a:spcPts val="815"/>
              </a:spcBef>
            </a:pPr>
            <a:r>
              <a:rPr lang="es-ES_tradnl" sz="27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Trabajo de grupo con Jamboard </a:t>
            </a:r>
          </a:p>
          <a:p>
            <a:pPr marL="51909" marR="3811" indent="-42862" algn="ctr">
              <a:lnSpc>
                <a:spcPts val="3292"/>
              </a:lnSpc>
              <a:spcBef>
                <a:spcPts val="815"/>
              </a:spcBef>
            </a:pPr>
            <a:r>
              <a:rPr lang="es-ES_tradnl" sz="27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o con fotocopias de los dibujos si está en persona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7EEFD1-A551-CDA6-2117-8B6F94542D8D}"/>
              </a:ext>
            </a:extLst>
          </p:cNvPr>
          <p:cNvSpPr txBox="1"/>
          <p:nvPr/>
        </p:nvSpPr>
        <p:spPr>
          <a:xfrm>
            <a:off x="0" y="1828800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https://</a:t>
            </a:r>
            <a:r>
              <a:rPr lang="en-US" sz="1600" b="1" dirty="0" err="1">
                <a:solidFill>
                  <a:srgbClr val="C00000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jamboard.google.com</a:t>
            </a:r>
            <a:r>
              <a:rPr lang="en-US" sz="1600" b="1" dirty="0">
                <a:solidFill>
                  <a:srgbClr val="C00000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/d/1A2mgnY7xbPUde5YRfmdpibZ48BEWApi_z0vrczfP7Cc/</a:t>
            </a:r>
            <a:r>
              <a:rPr lang="en-US" sz="1600" b="1" dirty="0" err="1">
                <a:solidFill>
                  <a:srgbClr val="C00000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edit?usp</a:t>
            </a:r>
            <a:r>
              <a:rPr lang="en-US" sz="1600" b="1" dirty="0">
                <a:solidFill>
                  <a:srgbClr val="C00000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=sharing</a:t>
            </a:r>
          </a:p>
        </p:txBody>
      </p:sp>
    </p:spTree>
    <p:extLst>
      <p:ext uri="{BB962C8B-B14F-4D97-AF65-F5344CB8AC3E}">
        <p14:creationId xmlns:p14="http://schemas.microsoft.com/office/powerpoint/2010/main" val="413745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age of images of people working in different jobs&#10;&#10;Description automatically generated">
            <a:extLst>
              <a:ext uri="{FF2B5EF4-FFF2-40B4-BE49-F238E27FC236}">
                <a16:creationId xmlns:a16="http://schemas.microsoft.com/office/drawing/2014/main" id="{9D06E035-B869-272B-4898-01A1CBF0E5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13252"/>
            <a:ext cx="74676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BF7FF9-A42B-1E08-3E63-5A7AFDF04DFB}"/>
              </a:ext>
            </a:extLst>
          </p:cNvPr>
          <p:cNvSpPr txBox="1"/>
          <p:nvPr/>
        </p:nvSpPr>
        <p:spPr>
          <a:xfrm>
            <a:off x="457200" y="1600200"/>
            <a:ext cx="3505200" cy="31393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s-ES_tradnl" b="1" dirty="0">
                <a:solidFill>
                  <a:srgbClr val="E05D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Tómese 2 minutos y v</a:t>
            </a:r>
            <a:r>
              <a:rPr lang="es-ES_tradnl" sz="1800" b="1" dirty="0">
                <a:solidFill>
                  <a:srgbClr val="E05D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ea cada dibujo y luego en grupo respondan.</a:t>
            </a:r>
          </a:p>
          <a:p>
            <a:pPr algn="l"/>
            <a:r>
              <a:rPr lang="es-ES_tradnl" sz="1800" b="1" dirty="0">
                <a:solidFill>
                  <a:srgbClr val="E05D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 </a:t>
            </a:r>
          </a:p>
          <a:p>
            <a:pPr algn="l"/>
            <a:r>
              <a:rPr lang="es-ES_tradnl" sz="1800" b="1" dirty="0">
                <a:solidFill>
                  <a:srgbClr val="E05D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2. ¿Por favor escriba cuál es la función que ve o qué significado tiene?</a:t>
            </a:r>
          </a:p>
          <a:p>
            <a:pPr algn="l"/>
            <a:endParaRPr lang="es-ES_tradnl" sz="1800" b="1" dirty="0">
              <a:solidFill>
                <a:srgbClr val="E05D20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algn="l"/>
            <a:r>
              <a:rPr lang="es-ES_tradnl" sz="1800" b="1" dirty="0">
                <a:solidFill>
                  <a:srgbClr val="E05D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3. ¿</a:t>
            </a:r>
            <a:r>
              <a:rPr lang="es-ES_tradnl" b="1" dirty="0">
                <a:solidFill>
                  <a:srgbClr val="E05D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Cómo utilizaría este </a:t>
            </a:r>
            <a:r>
              <a:rPr lang="es-ES_tradnl" sz="1800" b="1" dirty="0">
                <a:solidFill>
                  <a:srgbClr val="E05D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material en las esquinas o el centro? </a:t>
            </a:r>
          </a:p>
        </p:txBody>
      </p:sp>
    </p:spTree>
    <p:extLst>
      <p:ext uri="{BB962C8B-B14F-4D97-AF65-F5344CB8AC3E}">
        <p14:creationId xmlns:p14="http://schemas.microsoft.com/office/powerpoint/2010/main" val="338235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person standing next to each other&#10;&#10;Description automatically generated">
            <a:extLst>
              <a:ext uri="{FF2B5EF4-FFF2-40B4-BE49-F238E27FC236}">
                <a16:creationId xmlns:a16="http://schemas.microsoft.com/office/drawing/2014/main" id="{D5CE8E5B-C3B7-621A-C140-71B1195D38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492630"/>
            <a:ext cx="10972800" cy="58727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04E836-FD1D-0C51-EF85-FF6F6A41D709}"/>
              </a:ext>
            </a:extLst>
          </p:cNvPr>
          <p:cNvSpPr txBox="1"/>
          <p:nvPr/>
        </p:nvSpPr>
        <p:spPr>
          <a:xfrm>
            <a:off x="3810000" y="1219200"/>
            <a:ext cx="3810000" cy="31393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s-ES_tradnl" b="1" dirty="0">
                <a:solidFill>
                  <a:srgbClr val="E05D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Tómese 2 minutos y v</a:t>
            </a:r>
            <a:r>
              <a:rPr lang="es-ES_tradnl" sz="1800" b="1" dirty="0">
                <a:solidFill>
                  <a:srgbClr val="E05D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ea cada dibujo y luego en grupo respondan.</a:t>
            </a:r>
          </a:p>
          <a:p>
            <a:pPr algn="l"/>
            <a:r>
              <a:rPr lang="es-ES_tradnl" sz="1800" b="1" dirty="0">
                <a:solidFill>
                  <a:srgbClr val="E05D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 </a:t>
            </a:r>
          </a:p>
          <a:p>
            <a:pPr algn="l"/>
            <a:r>
              <a:rPr lang="es-ES_tradnl" sz="1800" b="1" dirty="0">
                <a:solidFill>
                  <a:srgbClr val="E05D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2. ¿Por favor escriba cuál es la función que ve o qué significado tiene?</a:t>
            </a:r>
          </a:p>
          <a:p>
            <a:pPr algn="l"/>
            <a:endParaRPr lang="es-ES_tradnl" sz="1800" b="1" dirty="0">
              <a:solidFill>
                <a:srgbClr val="E05D20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algn="l"/>
            <a:r>
              <a:rPr lang="es-ES_tradnl" sz="1800" b="1" dirty="0">
                <a:solidFill>
                  <a:srgbClr val="E05D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3. ¿</a:t>
            </a:r>
            <a:r>
              <a:rPr lang="es-ES_tradnl" b="1" dirty="0">
                <a:solidFill>
                  <a:srgbClr val="E05D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Cómo utilizaría este </a:t>
            </a:r>
            <a:r>
              <a:rPr lang="es-ES_tradnl" sz="1800" b="1" dirty="0">
                <a:solidFill>
                  <a:srgbClr val="E05D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material en las esquinas o el centro? </a:t>
            </a:r>
          </a:p>
        </p:txBody>
      </p:sp>
    </p:spTree>
    <p:extLst>
      <p:ext uri="{BB962C8B-B14F-4D97-AF65-F5344CB8AC3E}">
        <p14:creationId xmlns:p14="http://schemas.microsoft.com/office/powerpoint/2010/main" val="256804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4107</TotalTime>
  <Words>1740</Words>
  <Application>Microsoft Macintosh PowerPoint</Application>
  <PresentationFormat>Widescreen</PresentationFormat>
  <Paragraphs>213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Futura</vt:lpstr>
      <vt:lpstr>Futura Condensed ExtraBold</vt:lpstr>
      <vt:lpstr>FUTURA MEDIUM</vt:lpstr>
      <vt:lpstr>KG Blank Space Solid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Marlom Portillo</cp:lastModifiedBy>
  <cp:revision>106</cp:revision>
  <dcterms:created xsi:type="dcterms:W3CDTF">2022-09-21T20:33:14Z</dcterms:created>
  <dcterms:modified xsi:type="dcterms:W3CDTF">2024-03-14T21:48:20Z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2022-08-25T00:00:00Z</vt:filetime>
  </property>
  <property fmtid="{D5CDD505-2E9C-101B-9397-08002B2CF9AE}" pid="3" name="LastSaved">
    <vt:filetime>2022-09-21T00:00:00Z</vt:filetime>
  </property>
  <property fmtid="{D5CDD505-2E9C-101B-9397-08002B2CF9AE}" pid="4" name="Producer">
    <vt:lpwstr>macOS Version 12.5.1 (Build 21G83) Quartz PDFContext</vt:lpwstr>
  </property>
</Properties>
</file>