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68"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A0AA"/>
    <a:srgbClr val="A8CAD6"/>
    <a:srgbClr val="6A6157"/>
    <a:srgbClr val="F4FBFC"/>
    <a:srgbClr val="CCCCCC"/>
    <a:srgbClr val="003365"/>
    <a:srgbClr val="E7E6E6"/>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84014" autoAdjust="0"/>
  </p:normalViewPr>
  <p:slideViewPr>
    <p:cSldViewPr snapToGrid="0">
      <p:cViewPr varScale="1">
        <p:scale>
          <a:sx n="102" d="100"/>
          <a:sy n="102" d="100"/>
        </p:scale>
        <p:origin x="1416"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36C6E-4E12-4696-A235-4BFDE31582E2}" type="datetimeFigureOut">
              <a:rPr lang="en-US" smtClean="0"/>
              <a:t>5/25/22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2EC0-A25F-4B7C-90FD-087064F12192}" type="slidenum">
              <a:rPr lang="en-US" smtClean="0"/>
              <a:t>‹#›</a:t>
            </a:fld>
            <a:endParaRPr lang="en-US"/>
          </a:p>
        </p:txBody>
      </p:sp>
    </p:spTree>
    <p:extLst>
      <p:ext uri="{BB962C8B-B14F-4D97-AF65-F5344CB8AC3E}">
        <p14:creationId xmlns:p14="http://schemas.microsoft.com/office/powerpoint/2010/main" val="318377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gcfglobal.org/es/subjects/tecnologia/"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s.wikipedia.org/wiki/Tecnologia"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lo.org/public/spanish/revue/download/pdf/campbell.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i="0" noProof="0" dirty="0">
                <a:latin typeface="Arial Black" panose="020B0604020202020204" pitchFamily="34" charset="0"/>
                <a:cs typeface="Arial Black" panose="020B0604020202020204" pitchFamily="34" charset="0"/>
              </a:rPr>
              <a:t>Ideas para la facilitación: (2 min.)</a:t>
            </a:r>
          </a:p>
          <a:p>
            <a:endParaRPr lang="es-ES_tradnl" b="1" i="0" noProof="0" dirty="0">
              <a:latin typeface="Arial Black" panose="020B0604020202020204" pitchFamily="34" charset="0"/>
              <a:cs typeface="Arial Black" panose="020B0604020202020204" pitchFamily="34" charset="0"/>
            </a:endParaRPr>
          </a:p>
          <a:p>
            <a:r>
              <a:rPr lang="es-ES_tradnl" b="1" i="0" noProof="0" dirty="0">
                <a:latin typeface="Arial Black" panose="020B0604020202020204" pitchFamily="34" charset="0"/>
                <a:cs typeface="Arial Black" panose="020B0604020202020204" pitchFamily="34" charset="0"/>
              </a:rPr>
              <a:t>Las personas que facilitan explican rápidamente el tema de este módulo 3.</a:t>
            </a:r>
          </a:p>
          <a:p>
            <a:r>
              <a:rPr lang="es-ES_tradnl" b="1" i="0" noProof="0" dirty="0">
                <a:latin typeface="Arial Black" panose="020B0604020202020204" pitchFamily="34" charset="0"/>
                <a:cs typeface="Arial Black" panose="020B0604020202020204" pitchFamily="34" charset="0"/>
              </a:rPr>
              <a:t>Luego pasan a la siguiente diapositiva y se leen en grupo los objetivos a logra en 60 minutos.</a:t>
            </a:r>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1</a:t>
            </a:fld>
            <a:endParaRPr lang="en-US"/>
          </a:p>
        </p:txBody>
      </p:sp>
    </p:spTree>
    <p:extLst>
      <p:ext uri="{BB962C8B-B14F-4D97-AF65-F5344CB8AC3E}">
        <p14:creationId xmlns:p14="http://schemas.microsoft.com/office/powerpoint/2010/main" val="745484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Actividad de 5 min. </a:t>
            </a:r>
          </a:p>
          <a:p>
            <a:r>
              <a:rPr lang="es-ES_tradnl" b="1" i="0" noProof="0" dirty="0">
                <a:latin typeface="Arial Black" panose="020B0604020202020204" pitchFamily="34" charset="0"/>
                <a:cs typeface="Arial Black" panose="020B0604020202020204" pitchFamily="34" charset="0"/>
              </a:rPr>
              <a:t>¿Cómo usan las celulares las jornaleras y jornaleros?</a:t>
            </a:r>
            <a:endParaRPr lang="es-ES_tradnl" noProof="0" dirty="0"/>
          </a:p>
        </p:txBody>
      </p:sp>
      <p:sp>
        <p:nvSpPr>
          <p:cNvPr id="4" name="Slide Number Placeholder 3"/>
          <p:cNvSpPr>
            <a:spLocks noGrp="1"/>
          </p:cNvSpPr>
          <p:nvPr>
            <p:ph type="sldNum" sz="quarter" idx="5"/>
          </p:nvPr>
        </p:nvSpPr>
        <p:spPr/>
        <p:txBody>
          <a:bodyPr/>
          <a:lstStyle/>
          <a:p>
            <a:fld id="{10F62EC0-A25F-4B7C-90FD-087064F12192}" type="slidenum">
              <a:rPr lang="en-US" smtClean="0"/>
              <a:t>10</a:t>
            </a:fld>
            <a:endParaRPr lang="en-US"/>
          </a:p>
        </p:txBody>
      </p:sp>
    </p:spTree>
    <p:extLst>
      <p:ext uri="{BB962C8B-B14F-4D97-AF65-F5344CB8AC3E}">
        <p14:creationId xmlns:p14="http://schemas.microsoft.com/office/powerpoint/2010/main" val="1259439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Actividad de 5 min. </a:t>
            </a:r>
          </a:p>
          <a:p>
            <a:r>
              <a:rPr lang="es-ES_tradnl" b="1" i="0" noProof="0" dirty="0">
                <a:latin typeface="Arial Black" panose="020B0604020202020204" pitchFamily="34" charset="0"/>
                <a:cs typeface="Arial Black" panose="020B0604020202020204" pitchFamily="34" charset="0"/>
              </a:rPr>
              <a:t>¿Cómo usan las tabletas las jornaleras y jornaleros?</a:t>
            </a:r>
            <a:endParaRPr lang="es-ES_tradnl" noProof="0" dirty="0"/>
          </a:p>
          <a:p>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11</a:t>
            </a:fld>
            <a:endParaRPr lang="en-US"/>
          </a:p>
        </p:txBody>
      </p:sp>
    </p:spTree>
    <p:extLst>
      <p:ext uri="{BB962C8B-B14F-4D97-AF65-F5344CB8AC3E}">
        <p14:creationId xmlns:p14="http://schemas.microsoft.com/office/powerpoint/2010/main" val="1226246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i="0" noProof="0" dirty="0">
                <a:latin typeface="Arial" panose="020B0604020202020204" pitchFamily="34" charset="0"/>
                <a:cs typeface="Arial" panose="020B0604020202020204" pitchFamily="34" charset="0"/>
              </a:rPr>
              <a:t>Ideas para la facilitación de este código. Si es posible se graba el taller y se toma nota de las respuestas.</a:t>
            </a:r>
          </a:p>
          <a:p>
            <a:endParaRPr lang="es-ES_tradnl" b="1" i="0" noProof="0" dirty="0">
              <a:latin typeface="Arial" panose="020B0604020202020204" pitchFamily="34" charset="0"/>
              <a:cs typeface="Arial" panose="020B0604020202020204" pitchFamily="34" charset="0"/>
            </a:endParaRPr>
          </a:p>
          <a:p>
            <a:r>
              <a:rPr lang="es-ES_tradnl" b="1" i="0" noProof="0" dirty="0">
                <a:latin typeface="Arial" panose="020B0604020202020204" pitchFamily="34" charset="0"/>
                <a:cs typeface="Arial" panose="020B0604020202020204" pitchFamily="34" charset="0"/>
              </a:rPr>
              <a:t>Preguntar a las personas presentes: (20min.)</a:t>
            </a:r>
          </a:p>
          <a:p>
            <a:endParaRPr lang="es-ES_tradnl" b="1" i="0" noProof="0" dirty="0">
              <a:latin typeface="Arial" panose="020B0604020202020204" pitchFamily="34" charset="0"/>
              <a:cs typeface="Arial" panose="020B0604020202020204" pitchFamily="34" charset="0"/>
            </a:endParaRPr>
          </a:p>
          <a:p>
            <a:pPr marL="469900" lvl="0" indent="-228600">
              <a:lnSpc>
                <a:spcPct val="150000"/>
              </a:lnSpc>
              <a:spcAft>
                <a:spcPts val="600"/>
              </a:spcAft>
              <a:buClr>
                <a:srgbClr val="FFFFFF"/>
              </a:buClr>
              <a:buSzPts val="3400"/>
              <a:buFont typeface="+mj-lt"/>
              <a:buAutoNum type="arabicPeriod"/>
            </a:pPr>
            <a:r>
              <a:rPr lang="es-ES_tradnl" sz="1200" b="1" i="0" noProof="0" dirty="0">
                <a:latin typeface="Arial" panose="020B0604020202020204" pitchFamily="34" charset="0"/>
                <a:cs typeface="Arial" panose="020B0604020202020204" pitchFamily="34" charset="0"/>
                <a:sym typeface="Calibri"/>
              </a:rPr>
              <a:t>¿Qué vemos y entendemos del dibujo? </a:t>
            </a:r>
          </a:p>
          <a:p>
            <a:pPr marL="469900" lvl="0" indent="-228600">
              <a:lnSpc>
                <a:spcPct val="150000"/>
              </a:lnSpc>
              <a:spcAft>
                <a:spcPts val="600"/>
              </a:spcAft>
              <a:buClr>
                <a:srgbClr val="FFFFFF"/>
              </a:buClr>
              <a:buSzPts val="3400"/>
              <a:buFont typeface="+mj-lt"/>
              <a:buAutoNum type="arabicPeriod"/>
            </a:pPr>
            <a:r>
              <a:rPr lang="es-ES_tradnl" sz="1200" b="1" i="0" noProof="0" dirty="0">
                <a:latin typeface="Arial" panose="020B0604020202020204" pitchFamily="34" charset="0"/>
                <a:cs typeface="Arial" panose="020B0604020202020204" pitchFamily="34" charset="0"/>
                <a:sym typeface="Calibri"/>
              </a:rPr>
              <a:t>¿Qué nos hace sentir? </a:t>
            </a:r>
          </a:p>
          <a:p>
            <a:pPr marL="469900" lvl="0" indent="-228600">
              <a:lnSpc>
                <a:spcPct val="150000"/>
              </a:lnSpc>
              <a:spcAft>
                <a:spcPts val="600"/>
              </a:spcAft>
              <a:buClr>
                <a:srgbClr val="FFFFFF"/>
              </a:buClr>
              <a:buSzPts val="3400"/>
              <a:buFont typeface="+mj-lt"/>
              <a:buAutoNum type="arabicPeriod"/>
            </a:pPr>
            <a:r>
              <a:rPr lang="es-ES_tradnl" sz="1200" b="1" i="0" noProof="0" dirty="0">
                <a:latin typeface="Arial" panose="020B0604020202020204" pitchFamily="34" charset="0"/>
                <a:cs typeface="Arial" panose="020B0604020202020204" pitchFamily="34" charset="0"/>
                <a:sym typeface="Calibri"/>
              </a:rPr>
              <a:t>¿Qué podemos hacer para cambiar esa realidad?</a:t>
            </a:r>
          </a:p>
          <a:p>
            <a:pPr marL="469900" lvl="0" indent="-228600">
              <a:lnSpc>
                <a:spcPct val="150000"/>
              </a:lnSpc>
              <a:spcAft>
                <a:spcPts val="600"/>
              </a:spcAft>
              <a:buClr>
                <a:srgbClr val="FFFFFF"/>
              </a:buClr>
              <a:buSzPts val="3400"/>
              <a:buFont typeface="+mj-lt"/>
              <a:buAutoNum type="arabicPeriod"/>
            </a:pPr>
            <a:r>
              <a:rPr lang="es-ES_tradnl" sz="1200" b="1" i="0" noProof="0" dirty="0">
                <a:latin typeface="Arial" panose="020B0604020202020204" pitchFamily="34" charset="0"/>
                <a:cs typeface="Arial" panose="020B0604020202020204" pitchFamily="34" charset="0"/>
                <a:sym typeface="Calibri"/>
              </a:rPr>
              <a:t>¿Cuáles serían los pasos a seguir en nuestro proyecto?</a:t>
            </a:r>
          </a:p>
          <a:p>
            <a:endParaRPr lang="es-ES_tradnl" b="1" i="0" noProof="0" dirty="0">
              <a:latin typeface="Arial" panose="020B0604020202020204" pitchFamily="34" charset="0"/>
              <a:cs typeface="Arial" panose="020B0604020202020204" pitchFamily="34" charset="0"/>
            </a:endParaRPr>
          </a:p>
          <a:p>
            <a:endParaRPr lang="es-ES_tradnl" noProof="0"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12</a:t>
            </a:fld>
            <a:endParaRPr lang="en-US"/>
          </a:p>
        </p:txBody>
      </p:sp>
    </p:spTree>
    <p:extLst>
      <p:ext uri="{BB962C8B-B14F-4D97-AF65-F5344CB8AC3E}">
        <p14:creationId xmlns:p14="http://schemas.microsoft.com/office/powerpoint/2010/main" val="295264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Ideas para la facilitación:(5 min.)</a:t>
            </a:r>
          </a:p>
          <a:p>
            <a:endParaRPr lang="es-ES_tradnl" b="1" i="0" noProof="0" dirty="0">
              <a:latin typeface="Arial Black" panose="020B0604020202020204" pitchFamily="34" charset="0"/>
              <a:cs typeface="Arial Black" panose="020B0604020202020204" pitchFamily="34" charset="0"/>
            </a:endParaRPr>
          </a:p>
          <a:p>
            <a:r>
              <a:rPr lang="es-ES_tradnl" b="1" i="0" noProof="0" dirty="0">
                <a:latin typeface="Arial Black" panose="020B0604020202020204" pitchFamily="34" charset="0"/>
                <a:cs typeface="Arial Black" panose="020B0604020202020204" pitchFamily="34" charset="0"/>
              </a:rPr>
              <a:t>Después de leer en grupo los objetivos, se aclaran dudas y se pasa a la agenda.</a:t>
            </a:r>
            <a:endParaRPr lang="es-ES_tradnl" noProof="0" dirty="0"/>
          </a:p>
          <a:p>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2</a:t>
            </a:fld>
            <a:endParaRPr lang="en-US"/>
          </a:p>
        </p:txBody>
      </p:sp>
    </p:spTree>
    <p:extLst>
      <p:ext uri="{BB962C8B-B14F-4D97-AF65-F5344CB8AC3E}">
        <p14:creationId xmlns:p14="http://schemas.microsoft.com/office/powerpoint/2010/main" val="7230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i="0" noProof="0" dirty="0">
                <a:latin typeface="Arial Black" panose="020B0604020202020204" pitchFamily="34" charset="0"/>
                <a:cs typeface="Arial Black" panose="020B0604020202020204" pitchFamily="34" charset="0"/>
              </a:rPr>
              <a:t>Ideas para la facilitación: (5 min.)</a:t>
            </a:r>
          </a:p>
          <a:p>
            <a:endParaRPr lang="es-ES_tradnl" b="1" i="0" noProof="0" dirty="0">
              <a:latin typeface="Arial Black" panose="020B0604020202020204" pitchFamily="34" charset="0"/>
              <a:cs typeface="Arial Black" panose="020B0604020202020204" pitchFamily="34" charset="0"/>
            </a:endParaRPr>
          </a:p>
          <a:p>
            <a:r>
              <a:rPr lang="es-ES_tradnl" b="1" i="0" noProof="0" dirty="0">
                <a:latin typeface="Arial Black" panose="020B0604020202020204" pitchFamily="34" charset="0"/>
                <a:cs typeface="Arial Black" panose="020B0604020202020204" pitchFamily="34" charset="0"/>
              </a:rPr>
              <a:t>Rápidamente se comparte la agenda. Sino hay más explicaciones se procede a la descodificación de la imagen sobre tecnología e información.</a:t>
            </a:r>
            <a:endParaRPr lang="es-ES_tradnl" noProof="0" dirty="0"/>
          </a:p>
          <a:p>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3</a:t>
            </a:fld>
            <a:endParaRPr lang="en-US"/>
          </a:p>
        </p:txBody>
      </p:sp>
    </p:spTree>
    <p:extLst>
      <p:ext uri="{BB962C8B-B14F-4D97-AF65-F5344CB8AC3E}">
        <p14:creationId xmlns:p14="http://schemas.microsoft.com/office/powerpoint/2010/main" val="3284529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i="0" noProof="0" dirty="0">
                <a:latin typeface="Arial Black" panose="020B0604020202020204" pitchFamily="34" charset="0"/>
                <a:cs typeface="Arial Black" panose="020B0604020202020204" pitchFamily="34" charset="0"/>
              </a:rPr>
              <a:t>Ideas para la facilitación de este código. Si es posible se graba el taller y se toma nota de las respuestas.</a:t>
            </a:r>
          </a:p>
          <a:p>
            <a:endParaRPr lang="es-ES_tradnl" b="1" i="0" noProof="0" dirty="0">
              <a:latin typeface="Arial Black" panose="020B0604020202020204" pitchFamily="34" charset="0"/>
              <a:cs typeface="Arial Black" panose="020B0604020202020204" pitchFamily="34" charset="0"/>
            </a:endParaRPr>
          </a:p>
          <a:p>
            <a:r>
              <a:rPr lang="es-ES_tradnl" b="1" i="0" noProof="0" dirty="0">
                <a:latin typeface="Arial Black" panose="020B0604020202020204" pitchFamily="34" charset="0"/>
                <a:cs typeface="Arial Black" panose="020B0604020202020204" pitchFamily="34" charset="0"/>
              </a:rPr>
              <a:t>Preguntar a las personas presentes: (25 min.)</a:t>
            </a:r>
          </a:p>
          <a:p>
            <a:endParaRPr lang="es-ES_tradnl" b="1" i="0" noProof="0" dirty="0">
              <a:latin typeface="Arial Black" panose="020B0604020202020204" pitchFamily="34" charset="0"/>
              <a:cs typeface="Arial Black" panose="020B0604020202020204" pitchFamily="34" charset="0"/>
            </a:endParaRPr>
          </a:p>
          <a:p>
            <a:pPr marL="469900" lvl="0" indent="-228600">
              <a:lnSpc>
                <a:spcPct val="150000"/>
              </a:lnSpc>
              <a:spcAft>
                <a:spcPts val="600"/>
              </a:spcAft>
              <a:buClr>
                <a:srgbClr val="FFFFFF"/>
              </a:buClr>
              <a:buSzPts val="3400"/>
              <a:buFont typeface="+mj-lt"/>
              <a:buAutoNum type="arabicPeriod"/>
            </a:pPr>
            <a:r>
              <a:rPr lang="es-ES_tradnl" sz="1200" b="1" i="0" noProof="0" dirty="0">
                <a:latin typeface="Arial Black" panose="020B0604020202020204" pitchFamily="34" charset="0"/>
                <a:cs typeface="Arial Black" panose="020B0604020202020204" pitchFamily="34" charset="0"/>
                <a:sym typeface="Calibri"/>
              </a:rPr>
              <a:t>¿Qué vemos y entendemos del dibujo? </a:t>
            </a:r>
          </a:p>
          <a:p>
            <a:pPr marL="469900" lvl="0" indent="-228600">
              <a:lnSpc>
                <a:spcPct val="150000"/>
              </a:lnSpc>
              <a:spcAft>
                <a:spcPts val="600"/>
              </a:spcAft>
              <a:buClr>
                <a:srgbClr val="FFFFFF"/>
              </a:buClr>
              <a:buSzPts val="3400"/>
              <a:buFont typeface="+mj-lt"/>
              <a:buAutoNum type="arabicPeriod"/>
            </a:pPr>
            <a:r>
              <a:rPr lang="es-ES_tradnl" sz="1200" b="1" i="0" noProof="0" dirty="0">
                <a:latin typeface="Arial Black" panose="020B0604020202020204" pitchFamily="34" charset="0"/>
                <a:cs typeface="Arial Black" panose="020B0604020202020204" pitchFamily="34" charset="0"/>
                <a:sym typeface="Calibri"/>
              </a:rPr>
              <a:t>¿Qué nos hace sentir? </a:t>
            </a:r>
          </a:p>
          <a:p>
            <a:pPr marL="469900" lvl="0" indent="-228600">
              <a:lnSpc>
                <a:spcPct val="150000"/>
              </a:lnSpc>
              <a:spcAft>
                <a:spcPts val="600"/>
              </a:spcAft>
              <a:buClr>
                <a:srgbClr val="FFFFFF"/>
              </a:buClr>
              <a:buSzPts val="3400"/>
              <a:buFont typeface="+mj-lt"/>
              <a:buAutoNum type="arabicPeriod"/>
            </a:pPr>
            <a:r>
              <a:rPr lang="es-ES_tradnl" sz="1200" b="1" i="0" noProof="0" dirty="0">
                <a:latin typeface="Arial Black" panose="020B0604020202020204" pitchFamily="34" charset="0"/>
                <a:cs typeface="Arial Black" panose="020B0604020202020204" pitchFamily="34" charset="0"/>
                <a:sym typeface="Calibri"/>
              </a:rPr>
              <a:t>¿Qué podemos hacer para cambiar esa realidad?</a:t>
            </a:r>
          </a:p>
          <a:p>
            <a:pPr marL="469900" lvl="0" indent="-228600">
              <a:lnSpc>
                <a:spcPct val="150000"/>
              </a:lnSpc>
              <a:spcAft>
                <a:spcPts val="600"/>
              </a:spcAft>
              <a:buClr>
                <a:srgbClr val="FFFFFF"/>
              </a:buClr>
              <a:buSzPts val="3400"/>
              <a:buFont typeface="+mj-lt"/>
              <a:buAutoNum type="arabicPeriod"/>
            </a:pPr>
            <a:r>
              <a:rPr lang="es-ES_tradnl" sz="1200" b="1" i="0" noProof="0" dirty="0">
                <a:latin typeface="Arial Black" panose="020B0604020202020204" pitchFamily="34" charset="0"/>
                <a:cs typeface="Arial Black" panose="020B0604020202020204" pitchFamily="34" charset="0"/>
                <a:sym typeface="Calibri"/>
              </a:rPr>
              <a:t>¿Cuáles serían los pasos a seguir en nuestro proyecto?</a:t>
            </a:r>
          </a:p>
          <a:p>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4</a:t>
            </a:fld>
            <a:endParaRPr lang="en-US"/>
          </a:p>
        </p:txBody>
      </p:sp>
    </p:spTree>
    <p:extLst>
      <p:ext uri="{BB962C8B-B14F-4D97-AF65-F5344CB8AC3E}">
        <p14:creationId xmlns:p14="http://schemas.microsoft.com/office/powerpoint/2010/main" val="144984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i="0" noProof="0" dirty="0">
                <a:latin typeface="Arial Black" panose="020B0604020202020204" pitchFamily="34" charset="0"/>
                <a:cs typeface="Arial Black" panose="020B0604020202020204" pitchFamily="34" charset="0"/>
              </a:rPr>
              <a:t>Ideas para la facilitación: (5 min.).</a:t>
            </a:r>
          </a:p>
          <a:p>
            <a:endParaRPr lang="es-ES_tradnl" b="1" i="0" noProof="0" dirty="0">
              <a:latin typeface="Arial Black" panose="020B0604020202020204" pitchFamily="34" charset="0"/>
              <a:cs typeface="Arial Black" panose="020B0604020202020204" pitchFamily="34" charset="0"/>
            </a:endParaRPr>
          </a:p>
          <a:p>
            <a:r>
              <a:rPr lang="es-ES_tradnl" sz="1200" b="1" i="0" noProof="0" dirty="0">
                <a:latin typeface="Arial Black" panose="020B0604020202020204" pitchFamily="34" charset="0"/>
                <a:cs typeface="Arial Black" panose="020B0604020202020204" pitchFamily="34" charset="0"/>
                <a:sym typeface="Calibri"/>
              </a:rPr>
              <a:t>LUEGO SE EXPLICA EL CONTENIDO DE ESTA DIAPOSITIVA.</a:t>
            </a:r>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5</a:t>
            </a:fld>
            <a:endParaRPr lang="en-US"/>
          </a:p>
        </p:txBody>
      </p:sp>
    </p:spTree>
    <p:extLst>
      <p:ext uri="{BB962C8B-B14F-4D97-AF65-F5344CB8AC3E}">
        <p14:creationId xmlns:p14="http://schemas.microsoft.com/office/powerpoint/2010/main" val="280653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i="0" noProof="0" dirty="0">
                <a:latin typeface="Arial Black" panose="020B0604020202020204" pitchFamily="34" charset="0"/>
                <a:cs typeface="Arial Black" panose="020B0604020202020204" pitchFamily="34" charset="0"/>
              </a:rPr>
              <a:t>Ideas para la facilitación: (5 min.). Antes del taller quien facilite debe leer este artículo, muy básico sobre las TIC:  </a:t>
            </a:r>
          </a:p>
          <a:p>
            <a:r>
              <a:rPr lang="es-ES_tradnl" b="1" i="0" noProof="0" dirty="0">
                <a:latin typeface="Arial Black" panose="020B0604020202020204" pitchFamily="34" charset="0"/>
                <a:cs typeface="Arial Black" panose="020B0604020202020204" pitchFamily="34" charset="0"/>
              </a:rPr>
              <a:t>https://</a:t>
            </a:r>
            <a:r>
              <a:rPr lang="es-ES_tradnl" b="1" i="0" noProof="0" dirty="0" err="1">
                <a:latin typeface="Arial Black" panose="020B0604020202020204" pitchFamily="34" charset="0"/>
                <a:cs typeface="Arial Black" panose="020B0604020202020204" pitchFamily="34" charset="0"/>
              </a:rPr>
              <a:t>www.claro.com.co</a:t>
            </a:r>
            <a:r>
              <a:rPr lang="es-ES_tradnl" b="1" i="0" noProof="0" dirty="0">
                <a:latin typeface="Arial Black" panose="020B0604020202020204" pitchFamily="34" charset="0"/>
                <a:cs typeface="Arial Black" panose="020B0604020202020204" pitchFamily="34" charset="0"/>
              </a:rPr>
              <a:t>/institucional/que-son-las-tic/</a:t>
            </a:r>
          </a:p>
          <a:p>
            <a:endParaRPr lang="es-ES_tradnl" b="1" i="0" noProof="0" dirty="0">
              <a:latin typeface="Arial Black" panose="020B0604020202020204" pitchFamily="34" charset="0"/>
              <a:cs typeface="Arial Black" panose="020B0604020202020204" pitchFamily="34" charset="0"/>
            </a:endParaRPr>
          </a:p>
          <a:p>
            <a:r>
              <a:rPr lang="es-ES_tradnl" b="1" i="0" noProof="0" dirty="0">
                <a:latin typeface="Arial Black" panose="020B0604020202020204" pitchFamily="34" charset="0"/>
                <a:cs typeface="Arial Black" panose="020B0604020202020204" pitchFamily="34" charset="0"/>
              </a:rPr>
              <a:t>Se empieza preguntando a las personas presentes la pregunta de abajo.  Luego que escriban su respuesta en el chat en dos palabras.</a:t>
            </a:r>
          </a:p>
          <a:p>
            <a:r>
              <a:rPr lang="es-ES_tradnl" sz="1200" b="1" i="0" noProof="0" dirty="0">
                <a:latin typeface="Arial Black" panose="020B0604020202020204" pitchFamily="34" charset="0"/>
                <a:cs typeface="Arial Black" panose="020B0604020202020204" pitchFamily="34" charset="0"/>
                <a:sym typeface="Calibri"/>
              </a:rPr>
              <a:t>¿Qué entenderemos por información?</a:t>
            </a:r>
          </a:p>
          <a:p>
            <a:endParaRPr lang="es-ES_tradnl" sz="1200" b="1" i="0" noProof="0" dirty="0">
              <a:latin typeface="Arial Black" panose="020B0604020202020204" pitchFamily="34" charset="0"/>
              <a:cs typeface="Arial Black"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i="0" noProof="0" dirty="0">
                <a:latin typeface="Arial Black" panose="020B0604020202020204" pitchFamily="34" charset="0"/>
                <a:cs typeface="Arial Black" panose="020B0604020202020204" pitchFamily="34" charset="0"/>
                <a:sym typeface="Calibri"/>
              </a:rPr>
              <a:t>IGUAL QUE ANTES, DESPUES DE 2 COMENTARIOS EXPLICAR EL CONTENIDO DE LA DIAPOSITIVA.</a:t>
            </a:r>
          </a:p>
          <a:p>
            <a:endParaRPr lang="es-ES_tradnl" sz="1200" b="1" i="0" noProof="0" dirty="0">
              <a:latin typeface="Arial Black" panose="020B0604020202020204" pitchFamily="34" charset="0"/>
              <a:cs typeface="Arial Black"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i="0" noProof="0" dirty="0">
                <a:latin typeface="Arial Black" panose="020B0604020202020204" pitchFamily="34" charset="0"/>
                <a:cs typeface="Arial Black" panose="020B0604020202020204" pitchFamily="34" charset="0"/>
                <a:sym typeface="Calibri"/>
              </a:rPr>
              <a:t>Acá  se explica más a fondo</a:t>
            </a:r>
            <a:r>
              <a:rPr lang="es-ES_tradnl" sz="1200" b="1" i="0" kern="1200" dirty="0">
                <a:solidFill>
                  <a:schemeClr val="tx1"/>
                </a:solidFill>
                <a:effectLst/>
                <a:latin typeface="Arial Black" panose="020B0604020202020204" pitchFamily="34" charset="0"/>
                <a:ea typeface="+mn-ea"/>
                <a:cs typeface="Arial Black" panose="020B0604020202020204" pitchFamily="34" charset="0"/>
              </a:rPr>
              <a:t> sobre los cambios tecnológicos veloces se producen normalmente de manera desigual.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i="0" kern="1200" dirty="0">
                <a:solidFill>
                  <a:schemeClr val="tx1"/>
                </a:solidFill>
                <a:effectLst/>
                <a:latin typeface="Arial Black" panose="020B0604020202020204" pitchFamily="34" charset="0"/>
                <a:ea typeface="+mn-ea"/>
                <a:cs typeface="Arial Black" panose="020B0604020202020204" pitchFamily="34" charset="0"/>
              </a:rPr>
              <a:t>Desde luego, no hay duda de que las tecnologías de la información y las comunicaciones (TIC).</a:t>
            </a:r>
            <a:r>
              <a:rPr lang="es-ES_tradnl" b="1" i="0" dirty="0">
                <a:effectLst/>
                <a:latin typeface="Arial Black" panose="020B0604020202020204" pitchFamily="34" charset="0"/>
                <a:cs typeface="Arial Black" panose="020B0604020202020204" pitchFamily="34" charset="0"/>
              </a:rPr>
              <a:t>  DE ESTA MANERA PASAMOS A LA SIGUINETE DIAPOSITIVA ENOFCADOS EN LAS DESIGULADADES EN LA -TIC-</a:t>
            </a:r>
            <a:endParaRPr lang="es-ES_tradnl" b="1" i="0" noProof="0" dirty="0">
              <a:latin typeface="Arial Black" panose="020B0604020202020204" pitchFamily="34" charset="0"/>
              <a:cs typeface="Arial Black" panose="020B0604020202020204" pitchFamily="34" charset="0"/>
            </a:endParaRPr>
          </a:p>
          <a:p>
            <a:endParaRPr lang="es-ES_tradnl" noProof="0" dirty="0"/>
          </a:p>
          <a:p>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6</a:t>
            </a:fld>
            <a:endParaRPr lang="en-US"/>
          </a:p>
        </p:txBody>
      </p:sp>
    </p:spTree>
    <p:extLst>
      <p:ext uri="{BB962C8B-B14F-4D97-AF65-F5344CB8AC3E}">
        <p14:creationId xmlns:p14="http://schemas.microsoft.com/office/powerpoint/2010/main" val="1065693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Actividad de 5 min.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En esta parte la facilitación se auxilia de la diapositiva y comparte rápidamente los usos comunes de la tecnología y cómo nos afectan en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i="0" noProof="0" dirty="0">
              <a:latin typeface="Arial Black" panose="020B0604020202020204" pitchFamily="34" charset="0"/>
              <a:cs typeface="Arial Black"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Antes del taller quien facilite debe leer este artículo muy básico:   https://</a:t>
            </a:r>
            <a:r>
              <a:rPr lang="es-ES_tradnl" b="1" i="0" noProof="0" dirty="0" err="1">
                <a:latin typeface="Arial Black" panose="020B0604020202020204" pitchFamily="34" charset="0"/>
                <a:cs typeface="Arial Black" panose="020B0604020202020204" pitchFamily="34" charset="0"/>
              </a:rPr>
              <a:t>ioraprimarycare.com</a:t>
            </a:r>
            <a:r>
              <a:rPr lang="es-ES_tradnl" b="1" i="0" noProof="0" dirty="0">
                <a:latin typeface="Arial Black" panose="020B0604020202020204" pitchFamily="34" charset="0"/>
                <a:cs typeface="Arial Black" panose="020B0604020202020204" pitchFamily="34" charset="0"/>
              </a:rPr>
              <a:t>/es/blog/</a:t>
            </a:r>
            <a:r>
              <a:rPr lang="es-ES_tradnl" b="1" i="0" noProof="0" dirty="0" err="1">
                <a:latin typeface="Arial Black" panose="020B0604020202020204" pitchFamily="34" charset="0"/>
                <a:cs typeface="Arial Black" panose="020B0604020202020204" pitchFamily="34" charset="0"/>
              </a:rPr>
              <a:t>tech</a:t>
            </a:r>
            <a:r>
              <a:rPr lang="es-ES_tradnl" b="1" i="0" noProof="0" dirty="0">
                <a:latin typeface="Arial Black" panose="020B0604020202020204" pitchFamily="34" charset="0"/>
                <a:cs typeface="Arial Black" panose="020B0604020202020204" pitchFamily="34" charset="0"/>
              </a:rPr>
              <a:t>-</a:t>
            </a:r>
            <a:r>
              <a:rPr lang="es-ES_tradnl" b="1" i="0" noProof="0" dirty="0" err="1">
                <a:latin typeface="Arial Black" panose="020B0604020202020204" pitchFamily="34" charset="0"/>
                <a:cs typeface="Arial Black" panose="020B0604020202020204" pitchFamily="34" charset="0"/>
              </a:rPr>
              <a:t>literacy</a:t>
            </a:r>
            <a:r>
              <a:rPr lang="es-ES_tradnl" b="1" i="0" noProof="0" dirty="0">
                <a:latin typeface="Arial Black" panose="020B0604020202020204" pitchFamily="34" charset="0"/>
                <a:cs typeface="Arial Black" panose="020B0604020202020204" pitchFamily="34" charset="0"/>
              </a:rPr>
              <a:t>-</a:t>
            </a:r>
            <a:r>
              <a:rPr lang="es-ES_tradnl" b="1" i="0" noProof="0" dirty="0" err="1">
                <a:latin typeface="Arial Black" panose="020B0604020202020204" pitchFamily="34" charset="0"/>
                <a:cs typeface="Arial Black" panose="020B0604020202020204" pitchFamily="34" charset="0"/>
              </a:rPr>
              <a:t>for</a:t>
            </a:r>
            <a:r>
              <a:rPr lang="es-ES_tradnl" b="1" i="0" noProof="0" dirty="0">
                <a:latin typeface="Arial Black" panose="020B0604020202020204" pitchFamily="34" charset="0"/>
                <a:cs typeface="Arial Black" panose="020B0604020202020204" pitchFamily="34" charset="0"/>
              </a:rPr>
              <a:t>-seniors/.    También leer el resumen siguiente: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i="0" noProof="0" dirty="0">
              <a:latin typeface="Arial Black" panose="020B0604020202020204" pitchFamily="34" charset="0"/>
              <a:cs typeface="Arial Black" panose="020B0604020202020204" pitchFamily="34" charset="0"/>
            </a:endParaRPr>
          </a:p>
          <a:p>
            <a:r>
              <a:rPr lang="es-ES_tradnl" sz="1200" kern="1200" dirty="0">
                <a:solidFill>
                  <a:schemeClr val="tx1"/>
                </a:solidFill>
                <a:effectLst/>
                <a:latin typeface="+mn-lt"/>
                <a:ea typeface="+mn-ea"/>
                <a:cs typeface="+mn-cs"/>
              </a:rPr>
              <a:t>La </a:t>
            </a:r>
            <a:r>
              <a:rPr lang="es-ES_tradnl" sz="1200" b="1" kern="1200" dirty="0">
                <a:solidFill>
                  <a:schemeClr val="tx1"/>
                </a:solidFill>
                <a:effectLst/>
                <a:latin typeface="+mn-lt"/>
                <a:ea typeface="+mn-ea"/>
                <a:cs typeface="+mn-cs"/>
              </a:rPr>
              <a:t>tecnología</a:t>
            </a:r>
            <a:r>
              <a:rPr lang="es-ES_tradnl" sz="1200" kern="1200" dirty="0">
                <a:solidFill>
                  <a:schemeClr val="tx1"/>
                </a:solidFill>
                <a:effectLst/>
                <a:latin typeface="+mn-lt"/>
                <a:ea typeface="+mn-ea"/>
                <a:cs typeface="+mn-cs"/>
              </a:rPr>
              <a:t> es la aplicación de la ciencia a la resolución de problemas concretos, que permiten diseñar y crear bienes o servicios que facilitan la adaptación al medio ambiente, así como la satisfacción de las necesidades individuales esenciales y las aspiraciones de la humanidad.  </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Aunque hay muchas tecnologías muy diferentes entre sí, es frecuente usar el término tecnología en singular para referirse al conjunto de todas, o también a una de ellas en particular. </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palabra </a:t>
            </a:r>
            <a:r>
              <a:rPr lang="es-ES_tradnl" sz="1200" i="1" kern="1200" dirty="0">
                <a:solidFill>
                  <a:schemeClr val="tx1"/>
                </a:solidFill>
                <a:effectLst/>
                <a:latin typeface="+mn-lt"/>
                <a:ea typeface="+mn-ea"/>
                <a:cs typeface="+mn-cs"/>
              </a:rPr>
              <a:t>tecnología</a:t>
            </a:r>
            <a:r>
              <a:rPr lang="es-ES_tradnl" sz="1200" kern="1200" dirty="0">
                <a:solidFill>
                  <a:schemeClr val="tx1"/>
                </a:solidFill>
                <a:effectLst/>
                <a:latin typeface="+mn-lt"/>
                <a:ea typeface="+mn-ea"/>
                <a:cs typeface="+mn-cs"/>
              </a:rPr>
              <a:t> también se puede referir a la disciplina teórica que estudia los saberes comunes a todas las tecnologías, y en algunos contextos, a la educación tecnológica, la disciplina escolar abocada a la familiarización con las tecnologías más importantes. </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actividad tecnológica influye en el progreso social y económico, pero si su aplicación es meramente comercial, puede orientarse a satisfacer los deseos de los más prósperos (consumismo) y no a resolver las necesidades esenciales de los más necesitados. Este enfoque puede incentivar un uso no sostenible del medio ambiente. Ciertas tecnologías humanas, por su uso intensivo, directo o indirecto, de la biósfera, son causa principal del creciente agotamiento y degradación de los recursos naturales del planeta. </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Sin embargo, la tecnología también puede ser usada para proteger el medio ambiente, buscando soluciones innovadoras y eficientes para resolver de forma sostenible las crecientes necesidades de la sociedad, sin provocar un agotamiento o degradación de los recursos materiales y energéticos del planeta o aumentar las desigualdades sociales. Ciertas tecnologías humanas han llevado a un avance descomunal en los estándares y calidad de vida de miles de millones de personas en el planeta, logrando simultáneamente una mejor conservación del medio ambiente. </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tecnología engloba a todo conjunto de acciones sistemáticas cuyo destino es la transformación de las cosas, es decir, su finalidad es saber hacer y saber por qué se hace.</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Actualmente hay una era tecnológica, etapa histórica dominada por la producción de bienes y por su comercialización, en la que el factor energía tiene un papel primordial. Toda la actividad científico-técnica gravita permanentemente sobre el bienestar humano, sobre el progreso social y económico de los pueblos y sobre el medio ambiente donde se manifiesta la actividad industrial.</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Resumen tomado de </a:t>
            </a:r>
            <a:r>
              <a:rPr lang="es-ES_tradnl" sz="1200" u="sng" kern="1200" dirty="0">
                <a:solidFill>
                  <a:schemeClr val="tx1"/>
                </a:solidFill>
                <a:effectLst/>
                <a:latin typeface="+mn-lt"/>
                <a:ea typeface="+mn-ea"/>
                <a:cs typeface="+mn-cs"/>
                <a:hlinkClick r:id="rId3"/>
              </a:rPr>
              <a:t>https://edu.gcfglobal.org/es/subjects/tecnologia/</a:t>
            </a:r>
            <a:r>
              <a:rPr lang="es-ES_tradnl" sz="1200" kern="1200" dirty="0">
                <a:solidFill>
                  <a:schemeClr val="tx1"/>
                </a:solidFill>
                <a:effectLst/>
                <a:latin typeface="+mn-lt"/>
                <a:ea typeface="+mn-ea"/>
                <a:cs typeface="+mn-cs"/>
              </a:rPr>
              <a:t> y </a:t>
            </a:r>
            <a:r>
              <a:rPr lang="es-ES_tradnl" sz="1200" u="sng" kern="1200" dirty="0">
                <a:solidFill>
                  <a:schemeClr val="tx1"/>
                </a:solidFill>
                <a:effectLst/>
                <a:latin typeface="+mn-lt"/>
                <a:ea typeface="+mn-ea"/>
                <a:cs typeface="+mn-cs"/>
                <a:hlinkClick r:id="rId4"/>
              </a:rPr>
              <a:t>https://es.wikipedia.org/wiki/Tecnologia</a:t>
            </a:r>
            <a:r>
              <a:rPr lang="es-ES_tradn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i="0" noProof="0" dirty="0">
              <a:latin typeface="Arial Black" panose="020B0604020202020204" pitchFamily="34" charset="0"/>
              <a:cs typeface="Arial Black"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i="0" noProof="0" dirty="0">
              <a:latin typeface="Arial Black" panose="020B0604020202020204" pitchFamily="34" charset="0"/>
              <a:cs typeface="Arial Black" panose="020B0604020202020204" pitchFamily="34" charset="0"/>
            </a:endParaRPr>
          </a:p>
          <a:p>
            <a:endParaRPr lang="es-ES_tradnl" b="1" i="0" noProof="0" dirty="0">
              <a:latin typeface="Arial Black" panose="020B0604020202020204" pitchFamily="34" charset="0"/>
              <a:cs typeface="Arial Black"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7</a:t>
            </a:fld>
            <a:endParaRPr lang="en-US"/>
          </a:p>
        </p:txBody>
      </p:sp>
    </p:spTree>
    <p:extLst>
      <p:ext uri="{BB962C8B-B14F-4D97-AF65-F5344CB8AC3E}">
        <p14:creationId xmlns:p14="http://schemas.microsoft.com/office/powerpoint/2010/main" val="255671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Actividad de 5 min. Antes del taller quien facilite debe leer este artículo de la OIT, de Duncan Campbell, resumido del estudio sobre la brecha digital:  </a:t>
            </a:r>
            <a:r>
              <a:rPr lang="en-US" dirty="0">
                <a:hlinkClick r:id="rId3"/>
              </a:rPr>
              <a:t>https://www.ilo.org/public/spanish/revue/download/pdf/campbell.pdf</a:t>
            </a:r>
            <a:r>
              <a:rPr lang="en-US" dirty="0"/>
              <a:t>. (</a:t>
            </a:r>
            <a:r>
              <a:rPr lang="en-US" dirty="0" err="1"/>
              <a:t>descargu</a:t>
            </a:r>
            <a:r>
              <a:rPr lang="en-US" dirty="0"/>
              <a:t> el pdf </a:t>
            </a:r>
            <a:r>
              <a:rPr lang="en-US" dirty="0" err="1"/>
              <a:t>en</a:t>
            </a:r>
            <a:r>
              <a:rPr lang="en-US" dirty="0"/>
              <a:t> </a:t>
            </a:r>
            <a:r>
              <a:rPr lang="en-US" dirty="0" err="1"/>
              <a:t>su</a:t>
            </a:r>
            <a:r>
              <a:rPr lang="en-US" dirty="0"/>
              <a:t> </a:t>
            </a:r>
            <a:r>
              <a:rPr lang="en-US" dirty="0" err="1"/>
              <a:t>computadora</a:t>
            </a:r>
            <a:r>
              <a:rPr lang="en-US" dirty="0"/>
              <a:t> y lo </a:t>
            </a:r>
            <a:r>
              <a:rPr lang="en-US" dirty="0" err="1"/>
              <a:t>estudia</a:t>
            </a:r>
            <a:r>
              <a:rPr lang="en-US" dirty="0"/>
              <a:t> </a:t>
            </a:r>
            <a:r>
              <a:rPr lang="en-US" dirty="0" err="1"/>
              <a:t>en</a:t>
            </a:r>
            <a:r>
              <a:rPr lang="en-US" dirty="0"/>
              <a:t> .PDF o lo </a:t>
            </a:r>
            <a:r>
              <a:rPr lang="en-US" dirty="0" err="1"/>
              <a:t>imprime</a:t>
            </a:r>
            <a:r>
              <a:rPr lang="en-US" dirty="0"/>
              <a:t>)</a:t>
            </a:r>
            <a:endParaRPr lang="es-ES_tradnl" b="1" i="0" noProof="0" dirty="0">
              <a:latin typeface="Arial Black" panose="020B0604020202020204" pitchFamily="34" charset="0"/>
              <a:cs typeface="Arial Black"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b="1" i="0" noProof="0" dirty="0">
              <a:latin typeface="Arial Black" panose="020B0604020202020204" pitchFamily="34" charset="0"/>
              <a:cs typeface="Arial Black"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Ya en el taller, en esta parte la facilitación se auxilia de la diapositiva y comparte rápidamente los DATOS DE LA BRECHA DIGITAL.</a:t>
            </a:r>
          </a:p>
          <a:p>
            <a:endParaRPr lang="en-US" dirty="0"/>
          </a:p>
        </p:txBody>
      </p:sp>
      <p:sp>
        <p:nvSpPr>
          <p:cNvPr id="4" name="Slide Number Placeholder 3"/>
          <p:cNvSpPr>
            <a:spLocks noGrp="1"/>
          </p:cNvSpPr>
          <p:nvPr>
            <p:ph type="sldNum" sz="quarter" idx="5"/>
          </p:nvPr>
        </p:nvSpPr>
        <p:spPr/>
        <p:txBody>
          <a:bodyPr/>
          <a:lstStyle/>
          <a:p>
            <a:fld id="{10F62EC0-A25F-4B7C-90FD-087064F12192}" type="slidenum">
              <a:rPr lang="en-US" smtClean="0"/>
              <a:t>8</a:t>
            </a:fld>
            <a:endParaRPr lang="en-US"/>
          </a:p>
        </p:txBody>
      </p:sp>
    </p:spTree>
    <p:extLst>
      <p:ext uri="{BB962C8B-B14F-4D97-AF65-F5344CB8AC3E}">
        <p14:creationId xmlns:p14="http://schemas.microsoft.com/office/powerpoint/2010/main" val="2051174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i="0" noProof="0" dirty="0">
                <a:latin typeface="Arial Black" panose="020B0604020202020204" pitchFamily="34" charset="0"/>
                <a:cs typeface="Arial Black" panose="020B0604020202020204" pitchFamily="34" charset="0"/>
              </a:rPr>
              <a:t>Actividad de 5 min. </a:t>
            </a:r>
          </a:p>
          <a:p>
            <a:r>
              <a:rPr lang="es-ES_tradnl" b="1" i="0" noProof="0" dirty="0">
                <a:latin typeface="Arial Black" panose="020B0604020202020204" pitchFamily="34" charset="0"/>
                <a:cs typeface="Arial Black" panose="020B0604020202020204" pitchFamily="34" charset="0"/>
              </a:rPr>
              <a:t>¿Cómo usan las computadoras las jornaleras y jornaleros?</a:t>
            </a:r>
            <a:endParaRPr lang="es-ES_tradnl" noProof="0" dirty="0"/>
          </a:p>
        </p:txBody>
      </p:sp>
      <p:sp>
        <p:nvSpPr>
          <p:cNvPr id="4" name="Slide Number Placeholder 3"/>
          <p:cNvSpPr>
            <a:spLocks noGrp="1"/>
          </p:cNvSpPr>
          <p:nvPr>
            <p:ph type="sldNum" sz="quarter" idx="5"/>
          </p:nvPr>
        </p:nvSpPr>
        <p:spPr/>
        <p:txBody>
          <a:bodyPr/>
          <a:lstStyle/>
          <a:p>
            <a:fld id="{10F62EC0-A25F-4B7C-90FD-087064F12192}" type="slidenum">
              <a:rPr lang="en-US" smtClean="0"/>
              <a:t>9</a:t>
            </a:fld>
            <a:endParaRPr lang="en-US"/>
          </a:p>
        </p:txBody>
      </p:sp>
    </p:spTree>
    <p:extLst>
      <p:ext uri="{BB962C8B-B14F-4D97-AF65-F5344CB8AC3E}">
        <p14:creationId xmlns:p14="http://schemas.microsoft.com/office/powerpoint/2010/main" val="2300341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C4DF-9CD8-4AE7-B8A4-EB9B204660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18589E-FD4D-4034-B9D6-97AA318510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3C763D-3B16-4AE1-9762-85207FA42B7D}"/>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5" name="Footer Placeholder 4">
            <a:extLst>
              <a:ext uri="{FF2B5EF4-FFF2-40B4-BE49-F238E27FC236}">
                <a16:creationId xmlns:a16="http://schemas.microsoft.com/office/drawing/2014/main" id="{4E5DA92A-919B-4E83-B0A9-0901ADA74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B8103-1927-448E-B9C3-218791275D8F}"/>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2153745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60AA-BB83-4E4E-BEED-1C4CBB1A65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17C02-1776-41A7-8A5F-0BA23DA55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D3366-C429-4254-8B4A-4CC110D8882A}"/>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5" name="Footer Placeholder 4">
            <a:extLst>
              <a:ext uri="{FF2B5EF4-FFF2-40B4-BE49-F238E27FC236}">
                <a16:creationId xmlns:a16="http://schemas.microsoft.com/office/drawing/2014/main" id="{CE1484DD-001C-4003-9D76-41EE27353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B175F-F640-4BD9-B921-00D8593EC090}"/>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58518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C0766E-76EA-4208-89F9-407244ECAF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D1677D-878A-4645-8A3D-B3DF900D4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65CE4-A7DC-4045-A5A1-B7C7C56DB4C1}"/>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5" name="Footer Placeholder 4">
            <a:extLst>
              <a:ext uri="{FF2B5EF4-FFF2-40B4-BE49-F238E27FC236}">
                <a16:creationId xmlns:a16="http://schemas.microsoft.com/office/drawing/2014/main" id="{27F26348-5206-4591-81FE-9C17C0F97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4495B-8583-4A5B-B944-A15AC39331A0}"/>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44628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8FC5C-5B2F-44D4-91C8-7251846407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D91FF-3BCD-4045-99B5-64E30C983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7B68B-FC57-4690-9246-6311E5B7351C}"/>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5" name="Footer Placeholder 4">
            <a:extLst>
              <a:ext uri="{FF2B5EF4-FFF2-40B4-BE49-F238E27FC236}">
                <a16:creationId xmlns:a16="http://schemas.microsoft.com/office/drawing/2014/main" id="{0CD5F23B-B8AD-46A0-9D8E-75115EAB0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EB132-7E58-4A59-9F05-120B00DE1385}"/>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167215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1486-A8BA-4869-8869-101E087EE8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CF15A2-2B72-463E-A7CF-2FA5DDFA7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85B72B-3790-4355-841F-B8F46F61B10F}"/>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5" name="Footer Placeholder 4">
            <a:extLst>
              <a:ext uri="{FF2B5EF4-FFF2-40B4-BE49-F238E27FC236}">
                <a16:creationId xmlns:a16="http://schemas.microsoft.com/office/drawing/2014/main" id="{D3532603-6C9E-44FD-A3E9-AB5ABA2DB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853CB-6611-464C-8EC7-464C0D62A0EE}"/>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308715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9E38-441C-4413-AD50-6CD5807DC0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3363B-77F1-4F28-9E5F-328B3930F9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9B4E6-0D14-4D7D-B688-2357C028C2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8CB4B4-D829-463B-B447-6DC7937DBD93}"/>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6" name="Footer Placeholder 5">
            <a:extLst>
              <a:ext uri="{FF2B5EF4-FFF2-40B4-BE49-F238E27FC236}">
                <a16:creationId xmlns:a16="http://schemas.microsoft.com/office/drawing/2014/main" id="{2C888B80-5F6E-4A8C-B6F8-5DB5CC6DF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7329E-8AD7-4E9A-9672-0F337DF8A56C}"/>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301504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AADC-B452-4EC4-8B59-35C6A5F84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557295-0561-4D11-ADF7-A67310879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96329D-E2EB-4D88-A0F9-D2A69A55F2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DC5C7-38C0-4F5F-9CD0-886600C265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D073F6-464F-4A02-B795-279934957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52CEDD-5F9C-4206-9A2F-015B6A28B830}"/>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8" name="Footer Placeholder 7">
            <a:extLst>
              <a:ext uri="{FF2B5EF4-FFF2-40B4-BE49-F238E27FC236}">
                <a16:creationId xmlns:a16="http://schemas.microsoft.com/office/drawing/2014/main" id="{4A66A6B3-3A09-4E7A-A80F-B836C6BF48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42EAB0-B8E0-433B-A2B8-B519EBCB9AD7}"/>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3994995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93E3-80C4-4E93-BCED-BCB51F7722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4A7CF5-3E63-4020-A201-B1187F53E5B7}"/>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4" name="Footer Placeholder 3">
            <a:extLst>
              <a:ext uri="{FF2B5EF4-FFF2-40B4-BE49-F238E27FC236}">
                <a16:creationId xmlns:a16="http://schemas.microsoft.com/office/drawing/2014/main" id="{07A7BBE9-0076-4488-9571-EF1ABBCDB0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86226-72C0-41AF-AA14-34B356953C6D}"/>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379081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563E73-8786-45B3-8098-A34937C932B5}"/>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3" name="Footer Placeholder 2">
            <a:extLst>
              <a:ext uri="{FF2B5EF4-FFF2-40B4-BE49-F238E27FC236}">
                <a16:creationId xmlns:a16="http://schemas.microsoft.com/office/drawing/2014/main" id="{9E0997A9-A4A0-4761-9183-881F8ACE6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3F4942-3697-4385-ADCE-17FF039407C8}"/>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33532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8BF4-C164-4589-9784-59CF1E375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6DD60C-E0B5-4D9F-B7DD-B3D6C199DB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9578E6-891A-4A72-A1FF-6E32E6743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380683-2951-4B81-AB56-98339584337E}"/>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6" name="Footer Placeholder 5">
            <a:extLst>
              <a:ext uri="{FF2B5EF4-FFF2-40B4-BE49-F238E27FC236}">
                <a16:creationId xmlns:a16="http://schemas.microsoft.com/office/drawing/2014/main" id="{DC0EB060-71B8-4EA8-82FB-2C26BA71F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8A808-505B-4294-855D-EB62E0830F75}"/>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340609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16F9-8877-4C42-AA8E-4483E9F42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9DA2-F727-4771-8661-461EDC2B0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D47CC4-9BE5-48E7-B79A-61E48BB5B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DF546-A20D-4395-B803-FD27753E3511}"/>
              </a:ext>
            </a:extLst>
          </p:cNvPr>
          <p:cNvSpPr>
            <a:spLocks noGrp="1"/>
          </p:cNvSpPr>
          <p:nvPr>
            <p:ph type="dt" sz="half" idx="10"/>
          </p:nvPr>
        </p:nvSpPr>
        <p:spPr/>
        <p:txBody>
          <a:bodyPr/>
          <a:lstStyle/>
          <a:p>
            <a:fld id="{A51AD40D-83E0-49F4-9531-F28BC9815BF3}" type="datetimeFigureOut">
              <a:rPr lang="en-US" smtClean="0"/>
              <a:t>5/25/22</a:t>
            </a:fld>
            <a:endParaRPr lang="en-US"/>
          </a:p>
        </p:txBody>
      </p:sp>
      <p:sp>
        <p:nvSpPr>
          <p:cNvPr id="6" name="Footer Placeholder 5">
            <a:extLst>
              <a:ext uri="{FF2B5EF4-FFF2-40B4-BE49-F238E27FC236}">
                <a16:creationId xmlns:a16="http://schemas.microsoft.com/office/drawing/2014/main" id="{EA7E2E49-DC7C-4CA7-8E4D-44B5E3DBA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43825-F145-4FE0-9D79-C496B0C15C01}"/>
              </a:ext>
            </a:extLst>
          </p:cNvPr>
          <p:cNvSpPr>
            <a:spLocks noGrp="1"/>
          </p:cNvSpPr>
          <p:nvPr>
            <p:ph type="sldNum" sz="quarter" idx="12"/>
          </p:nvPr>
        </p:nvSpPr>
        <p:spPr/>
        <p:txBody>
          <a:bodyPr/>
          <a:lstStyle/>
          <a:p>
            <a:fld id="{C82E8FC5-C953-40FD-B65B-DE4A2EC9935B}" type="slidenum">
              <a:rPr lang="en-US" smtClean="0"/>
              <a:t>‹#›</a:t>
            </a:fld>
            <a:endParaRPr lang="en-US"/>
          </a:p>
        </p:txBody>
      </p:sp>
    </p:spTree>
    <p:extLst>
      <p:ext uri="{BB962C8B-B14F-4D97-AF65-F5344CB8AC3E}">
        <p14:creationId xmlns:p14="http://schemas.microsoft.com/office/powerpoint/2010/main" val="374281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8A12D-2027-43DA-B3BF-95435BAA5F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58A02-B40E-4AF5-B130-C92B5275B6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9A43F-06CD-469B-ABD9-C2555ACD78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AD40D-83E0-49F4-9531-F28BC9815BF3}" type="datetimeFigureOut">
              <a:rPr lang="en-US" smtClean="0"/>
              <a:t>5/25/22</a:t>
            </a:fld>
            <a:endParaRPr lang="en-US"/>
          </a:p>
        </p:txBody>
      </p:sp>
      <p:sp>
        <p:nvSpPr>
          <p:cNvPr id="5" name="Footer Placeholder 4">
            <a:extLst>
              <a:ext uri="{FF2B5EF4-FFF2-40B4-BE49-F238E27FC236}">
                <a16:creationId xmlns:a16="http://schemas.microsoft.com/office/drawing/2014/main" id="{94B11F86-72AF-4430-B3FB-6B9A05EE21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E1583F-B156-4E36-89F1-2443F24DA0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E8FC5-C953-40FD-B65B-DE4A2EC9935B}" type="slidenum">
              <a:rPr lang="en-US" smtClean="0"/>
              <a:t>‹#›</a:t>
            </a:fld>
            <a:endParaRPr lang="en-US"/>
          </a:p>
        </p:txBody>
      </p:sp>
    </p:spTree>
    <p:extLst>
      <p:ext uri="{BB962C8B-B14F-4D97-AF65-F5344CB8AC3E}">
        <p14:creationId xmlns:p14="http://schemas.microsoft.com/office/powerpoint/2010/main" val="975243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edu.gcfglobal.org/es/como-usar-internet/lo-basico-de-internet/1/" TargetMode="External"/><Relationship Id="rId7"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gcfaprendelibre.org/tecnologia/curso/microsoft_excel_2010/introduccion_a_excel_2010/1.do" TargetMode="External"/><Relationship Id="rId5" Type="http://schemas.openxmlformats.org/officeDocument/2006/relationships/hyperlink" Target="http://www.gcfaprendelibre.org/tecnologia/curso/microsoft_word_2010/introduccion_a_word_2010/1.do" TargetMode="External"/><Relationship Id="rId4" Type="http://schemas.openxmlformats.org/officeDocument/2006/relationships/hyperlink" Target="https://edu.gcfglobal.org/es/como-usar-internet/internet-desde-los-dispositivos-moviles/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 name="Freeform: Shape 14">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Rectangle 4">
            <a:extLst>
              <a:ext uri="{FF2B5EF4-FFF2-40B4-BE49-F238E27FC236}">
                <a16:creationId xmlns:a16="http://schemas.microsoft.com/office/drawing/2014/main" id="{63D3A319-E9CC-4FDC-A0E6-369DAFB35BAC}"/>
              </a:ext>
            </a:extLst>
          </p:cNvPr>
          <p:cNvSpPr/>
          <p:nvPr/>
        </p:nvSpPr>
        <p:spPr>
          <a:xfrm>
            <a:off x="0" y="0"/>
            <a:ext cx="12192000" cy="1091133"/>
          </a:xfrm>
          <a:prstGeom prst="rect">
            <a:avLst/>
          </a:prstGeom>
          <a:solidFill>
            <a:srgbClr val="62A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Title 1">
            <a:extLst>
              <a:ext uri="{FF2B5EF4-FFF2-40B4-BE49-F238E27FC236}">
                <a16:creationId xmlns:a16="http://schemas.microsoft.com/office/drawing/2014/main" id="{F6E1349C-DDFF-477F-B949-9810D19C931D}"/>
              </a:ext>
            </a:extLst>
          </p:cNvPr>
          <p:cNvSpPr>
            <a:spLocks noGrp="1"/>
          </p:cNvSpPr>
          <p:nvPr>
            <p:ph type="ctrTitle"/>
          </p:nvPr>
        </p:nvSpPr>
        <p:spPr>
          <a:xfrm>
            <a:off x="-30694" y="235441"/>
            <a:ext cx="12188949" cy="1615912"/>
          </a:xfrm>
        </p:spPr>
        <p:txBody>
          <a:bodyPr anchor="t">
            <a:normAutofit/>
          </a:bodyPr>
          <a:lstStyle/>
          <a:p>
            <a:r>
              <a:rPr lang="es-ES" sz="4400" b="1" spc="-9" dirty="0">
                <a:solidFill>
                  <a:schemeClr val="bg1"/>
                </a:solidFill>
                <a:latin typeface="Arial Black" panose="020B0604020202020204" pitchFamily="34" charset="0"/>
                <a:cs typeface="Arial Black" panose="020B0604020202020204" pitchFamily="34" charset="0"/>
              </a:rPr>
              <a:t>La Tecnología, nos cambio la vida…</a:t>
            </a:r>
            <a:endParaRPr lang="en-US" sz="4400" dirty="0">
              <a:solidFill>
                <a:schemeClr val="bg1"/>
              </a:solidFill>
            </a:endParaRPr>
          </a:p>
        </p:txBody>
      </p:sp>
      <p:pic>
        <p:nvPicPr>
          <p:cNvPr id="22" name="Picture 21">
            <a:extLst>
              <a:ext uri="{FF2B5EF4-FFF2-40B4-BE49-F238E27FC236}">
                <a16:creationId xmlns:a16="http://schemas.microsoft.com/office/drawing/2014/main" id="{C7254EAE-9F60-BB47-A063-9A48A0141F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694" y="1094054"/>
            <a:ext cx="12222694" cy="5838668"/>
          </a:xfrm>
          <a:prstGeom prst="rect">
            <a:avLst/>
          </a:prstGeom>
        </p:spPr>
      </p:pic>
      <p:sp>
        <p:nvSpPr>
          <p:cNvPr id="4" name="Rectangle 3">
            <a:extLst>
              <a:ext uri="{FF2B5EF4-FFF2-40B4-BE49-F238E27FC236}">
                <a16:creationId xmlns:a16="http://schemas.microsoft.com/office/drawing/2014/main" id="{0629A2BD-AAB6-4302-A31B-165A995D372A}"/>
              </a:ext>
            </a:extLst>
          </p:cNvPr>
          <p:cNvSpPr/>
          <p:nvPr/>
        </p:nvSpPr>
        <p:spPr>
          <a:xfrm>
            <a:off x="4049486" y="6508376"/>
            <a:ext cx="8139463" cy="424346"/>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20E1670-D8ED-4076-8D1A-C6A634142F42}"/>
              </a:ext>
            </a:extLst>
          </p:cNvPr>
          <p:cNvSpPr>
            <a:spLocks noGrp="1"/>
          </p:cNvSpPr>
          <p:nvPr>
            <p:ph type="subTitle" idx="1"/>
          </p:nvPr>
        </p:nvSpPr>
        <p:spPr>
          <a:xfrm>
            <a:off x="3608252" y="6522414"/>
            <a:ext cx="8951077" cy="410308"/>
          </a:xfrm>
        </p:spPr>
        <p:txBody>
          <a:bodyPr anchor="ctr">
            <a:noAutofit/>
          </a:bodyPr>
          <a:lstStyle/>
          <a:p>
            <a:r>
              <a:rPr lang="es-ES_tradnl" b="1" spc="-9" dirty="0">
                <a:solidFill>
                  <a:srgbClr val="62A0AA"/>
                </a:solidFill>
                <a:latin typeface="Arial"/>
                <a:cs typeface="Arial"/>
              </a:rPr>
              <a:t>La tecnología es parte fundamental de nuestras culturas</a:t>
            </a:r>
            <a:endParaRPr lang="es-ES_tradnl" b="1" dirty="0">
              <a:solidFill>
                <a:srgbClr val="62A0AA"/>
              </a:solidFill>
              <a:latin typeface="Arial"/>
              <a:cs typeface="Arial"/>
            </a:endParaRPr>
          </a:p>
        </p:txBody>
      </p:sp>
    </p:spTree>
    <p:extLst>
      <p:ext uri="{BB962C8B-B14F-4D97-AF65-F5344CB8AC3E}">
        <p14:creationId xmlns:p14="http://schemas.microsoft.com/office/powerpoint/2010/main" val="2432675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E62D-B35F-4585-BF8D-1AD37D0CE0F3}"/>
              </a:ext>
            </a:extLst>
          </p:cNvPr>
          <p:cNvSpPr>
            <a:spLocks noGrp="1"/>
          </p:cNvSpPr>
          <p:nvPr>
            <p:ph type="title"/>
          </p:nvPr>
        </p:nvSpPr>
        <p:spPr>
          <a:xfrm>
            <a:off x="379824" y="217640"/>
            <a:ext cx="7094621" cy="1325563"/>
          </a:xfrm>
        </p:spPr>
        <p:txBody>
          <a:bodyPr>
            <a:normAutofit/>
          </a:bodyPr>
          <a:lstStyle/>
          <a:p>
            <a:r>
              <a:rPr lang="es-ES" sz="4000" b="1" spc="-9" dirty="0">
                <a:latin typeface="Arial Black" panose="020B0604020202020204" pitchFamily="34" charset="0"/>
                <a:cs typeface="Arial Black" panose="020B0604020202020204" pitchFamily="34" charset="0"/>
              </a:rPr>
              <a:t>5.- </a:t>
            </a:r>
            <a:r>
              <a:rPr lang="es-ES_tradnl" sz="4000" b="1" dirty="0">
                <a:latin typeface="Arial" panose="020B0604020202020204" pitchFamily="34" charset="0"/>
                <a:cs typeface="Arial" panose="020B0604020202020204" pitchFamily="34" charset="0"/>
              </a:rPr>
              <a:t>Celulares o “smartphones”</a:t>
            </a:r>
            <a:endParaRPr lang="en-US" sz="4000" dirty="0"/>
          </a:p>
        </p:txBody>
      </p:sp>
      <p:sp>
        <p:nvSpPr>
          <p:cNvPr id="3" name="Content Placeholder 2">
            <a:extLst>
              <a:ext uri="{FF2B5EF4-FFF2-40B4-BE49-F238E27FC236}">
                <a16:creationId xmlns:a16="http://schemas.microsoft.com/office/drawing/2014/main" id="{197474D4-3A93-49A4-B6CA-74BBFC2A6018}"/>
              </a:ext>
            </a:extLst>
          </p:cNvPr>
          <p:cNvSpPr>
            <a:spLocks noGrp="1"/>
          </p:cNvSpPr>
          <p:nvPr>
            <p:ph idx="1"/>
          </p:nvPr>
        </p:nvSpPr>
        <p:spPr>
          <a:xfrm>
            <a:off x="379825" y="1672388"/>
            <a:ext cx="6202956" cy="4967968"/>
          </a:xfrm>
        </p:spPr>
        <p:txBody>
          <a:bodyPr anchor="t">
            <a:noAutofit/>
          </a:bodyPr>
          <a:lstStyle/>
          <a:p>
            <a:pPr marL="0" indent="0" fontAlgn="base">
              <a:lnSpc>
                <a:spcPct val="100000"/>
              </a:lnSpc>
              <a:spcBef>
                <a:spcPts val="600"/>
              </a:spcBef>
              <a:spcAft>
                <a:spcPts val="600"/>
              </a:spcAft>
              <a:buNone/>
            </a:pPr>
            <a:r>
              <a:rPr lang="es-ES_tradnl" sz="2000" b="1" dirty="0">
                <a:latin typeface="Arial" panose="020B0604020202020204" pitchFamily="34" charset="0"/>
                <a:cs typeface="Arial" panose="020B0604020202020204" pitchFamily="34" charset="0"/>
              </a:rPr>
              <a:t>En algunos teléfonos móviles se pueden hacer las mismas funciones de un computador. En ellos, puedes editar documentos, navegar por internet, compartir con tus amigos en Facebook, WhatsApp y jugar videojuegos</a:t>
            </a:r>
          </a:p>
          <a:p>
            <a:pPr marL="0" indent="0" fontAlgn="base">
              <a:lnSpc>
                <a:spcPct val="100000"/>
              </a:lnSpc>
              <a:spcBef>
                <a:spcPts val="600"/>
              </a:spcBef>
              <a:spcAft>
                <a:spcPts val="600"/>
              </a:spcAft>
              <a:buNone/>
            </a:pPr>
            <a:r>
              <a:rPr lang="es-ES_tradnl" sz="2000" b="1" dirty="0">
                <a:latin typeface="Arial" panose="020B0604020202020204" pitchFamily="34" charset="0"/>
                <a:cs typeface="Arial" panose="020B0604020202020204" pitchFamily="34" charset="0"/>
              </a:rPr>
              <a:t>Son más conocidos como “teléfonos inteligentes” o “smartphones” y su teclado está integrado en la pantalla, solo aparece cuando le estás indicando al tu teléfono que necesitas escribir algo.</a:t>
            </a:r>
          </a:p>
          <a:p>
            <a:pPr marL="0" indent="0" fontAlgn="base">
              <a:lnSpc>
                <a:spcPct val="100000"/>
              </a:lnSpc>
              <a:spcBef>
                <a:spcPts val="600"/>
              </a:spcBef>
              <a:spcAft>
                <a:spcPts val="600"/>
              </a:spcAft>
              <a:buNone/>
            </a:pPr>
            <a:r>
              <a:rPr lang="es-ES_tradnl" sz="2000" b="1" dirty="0">
                <a:latin typeface="Arial" panose="020B0604020202020204" pitchFamily="34" charset="0"/>
                <a:cs typeface="Arial" panose="020B0604020202020204" pitchFamily="34" charset="0"/>
              </a:rPr>
              <a:t>La mayor ventaja de estos teléfonos inteligentes y tabletas es que puedes acceder a la red en cualquier instante. Además, de la gran variedad de equipos que encuentras en el mercado.</a:t>
            </a:r>
          </a:p>
        </p:txBody>
      </p:sp>
      <p:sp>
        <p:nvSpPr>
          <p:cNvPr id="30" name="Freeform: Shape 2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logo&#10;&#10;Description automatically generated">
            <a:extLst>
              <a:ext uri="{FF2B5EF4-FFF2-40B4-BE49-F238E27FC236}">
                <a16:creationId xmlns:a16="http://schemas.microsoft.com/office/drawing/2014/main" id="{E31BC0F5-C370-408F-A80C-C7AAD01002AE}"/>
              </a:ext>
            </a:extLst>
          </p:cNvPr>
          <p:cNvPicPr>
            <a:picLocks noChangeAspect="1"/>
          </p:cNvPicPr>
          <p:nvPr/>
        </p:nvPicPr>
        <p:blipFill rotWithShape="1">
          <a:blip r:embed="rId3">
            <a:extLst>
              <a:ext uri="{28A0092B-C50C-407E-A947-70E740481C1C}">
                <a14:useLocalDpi xmlns:a14="http://schemas.microsoft.com/office/drawing/2010/main" val="0"/>
              </a:ext>
            </a:extLst>
          </a:blip>
          <a:srcRect l="10295" r="10797" b="2"/>
          <a:stretch/>
        </p:blipFill>
        <p:spPr>
          <a:xfrm>
            <a:off x="7135151" y="0"/>
            <a:ext cx="4956585" cy="5150665"/>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cxnSp>
        <p:nvCxnSpPr>
          <p:cNvPr id="8" name="Straight Connector 7">
            <a:extLst>
              <a:ext uri="{FF2B5EF4-FFF2-40B4-BE49-F238E27FC236}">
                <a16:creationId xmlns:a16="http://schemas.microsoft.com/office/drawing/2014/main" id="{D2DDB2A3-2D52-4395-8525-E2F1817F2FC8}"/>
              </a:ext>
            </a:extLst>
          </p:cNvPr>
          <p:cNvCxnSpPr/>
          <p:nvPr/>
        </p:nvCxnSpPr>
        <p:spPr>
          <a:xfrm>
            <a:off x="486363" y="1543203"/>
            <a:ext cx="5122858" cy="0"/>
          </a:xfrm>
          <a:prstGeom prst="line">
            <a:avLst/>
          </a:prstGeom>
          <a:ln>
            <a:solidFill>
              <a:srgbClr val="F4FB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51930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64D464-898B-4908-88FD-33A83D6ED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BF5DF-6C86-4919-81A8-A3FE623970AC}"/>
              </a:ext>
            </a:extLst>
          </p:cNvPr>
          <p:cNvSpPr>
            <a:spLocks noGrp="1"/>
          </p:cNvSpPr>
          <p:nvPr>
            <p:ph type="title"/>
          </p:nvPr>
        </p:nvSpPr>
        <p:spPr>
          <a:xfrm>
            <a:off x="838200" y="365126"/>
            <a:ext cx="9808597" cy="1146176"/>
          </a:xfrm>
        </p:spPr>
        <p:txBody>
          <a:bodyPr>
            <a:normAutofit/>
          </a:bodyPr>
          <a:lstStyle/>
          <a:p>
            <a:r>
              <a:rPr lang="es-ES" b="1" spc="-9">
                <a:solidFill>
                  <a:schemeClr val="bg1"/>
                </a:solidFill>
                <a:latin typeface="Arial Black" panose="020B0604020202020204" pitchFamily="34" charset="0"/>
                <a:cs typeface="Arial Black" panose="020B0604020202020204" pitchFamily="34" charset="0"/>
              </a:rPr>
              <a:t>6.- Las Tabletas</a:t>
            </a:r>
            <a:endParaRPr lang="en-US">
              <a:solidFill>
                <a:schemeClr val="bg1"/>
              </a:solidFill>
            </a:endParaRPr>
          </a:p>
        </p:txBody>
      </p:sp>
      <p:sp>
        <p:nvSpPr>
          <p:cNvPr id="19" name="Freeform: Shape 18">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A5E0622-C08D-4CB7-98A7-F0BAE9FE25E7}"/>
              </a:ext>
            </a:extLst>
          </p:cNvPr>
          <p:cNvSpPr>
            <a:spLocks noGrp="1"/>
          </p:cNvSpPr>
          <p:nvPr>
            <p:ph idx="1"/>
          </p:nvPr>
        </p:nvSpPr>
        <p:spPr>
          <a:xfrm>
            <a:off x="260683" y="1876427"/>
            <a:ext cx="8142181" cy="4981572"/>
          </a:xfrm>
        </p:spPr>
        <p:txBody>
          <a:bodyPr>
            <a:noAutofit/>
          </a:bodyPr>
          <a:lstStyle/>
          <a:p>
            <a:pPr marL="0" indent="0" fontAlgn="base">
              <a:lnSpc>
                <a:spcPct val="110000"/>
              </a:lnSpc>
              <a:spcBef>
                <a:spcPts val="600"/>
              </a:spcBef>
              <a:spcAft>
                <a:spcPts val="600"/>
              </a:spcAft>
              <a:buNone/>
            </a:pPr>
            <a:r>
              <a:rPr lang="es-ES_tradnl" sz="1800" b="1" dirty="0">
                <a:latin typeface="Arial" panose="020B0604020202020204" pitchFamily="34" charset="0"/>
                <a:cs typeface="Arial" panose="020B0604020202020204" pitchFamily="34" charset="0"/>
              </a:rPr>
              <a:t>Las tabletas o </a:t>
            </a:r>
            <a:r>
              <a:rPr lang="es-ES_tradnl" sz="1800" b="1" dirty="0" err="1">
                <a:latin typeface="Arial" panose="020B0604020202020204" pitchFamily="34" charset="0"/>
                <a:cs typeface="Arial" panose="020B0604020202020204" pitchFamily="34" charset="0"/>
              </a:rPr>
              <a:t>tablets</a:t>
            </a:r>
            <a:r>
              <a:rPr lang="es-ES_tradnl" sz="1800" b="1" dirty="0">
                <a:latin typeface="Arial" panose="020B0604020202020204" pitchFamily="34" charset="0"/>
                <a:cs typeface="Arial" panose="020B0604020202020204" pitchFamily="34" charset="0"/>
              </a:rPr>
              <a:t> utilizan una pantalla sensible al tacto para que puedas escribir y </a:t>
            </a:r>
            <a:r>
              <a:rPr lang="es-ES_tradnl" sz="1800" b="1" dirty="0">
                <a:latin typeface="Arial" panose="020B0604020202020204" pitchFamily="34" charset="0"/>
                <a:cs typeface="Arial" panose="020B0604020202020204" pitchFamily="34" charset="0"/>
                <a:hlinkClick r:id="rId3" tooltip="¿Cómo usar Internet?">
                  <a:extLst>
                    <a:ext uri="{A12FA001-AC4F-418D-AE19-62706E023703}">
                      <ahyp:hlinkClr xmlns:ahyp="http://schemas.microsoft.com/office/drawing/2018/hyperlinkcolor" val="tx"/>
                    </a:ext>
                  </a:extLst>
                </a:hlinkClick>
              </a:rPr>
              <a:t>navegar</a:t>
            </a:r>
            <a:r>
              <a:rPr lang="es-ES_tradnl" sz="1800" b="1" dirty="0">
                <a:latin typeface="Arial" panose="020B0604020202020204" pitchFamily="34" charset="0"/>
                <a:cs typeface="Arial" panose="020B0604020202020204" pitchFamily="34" charset="0"/>
              </a:rPr>
              <a:t> rápidamente. Se caracterizan por ser muy livianas y son más económicas que un computador. Además son más prácticas, ya que todo su manejo se hace con los dedos. Las puedes portar aún más fácil que los computadores portátiles.   Proporcionan una experiencia muy diferente, ya que puedes hay más interacción entre tú y el dispositivo.  </a:t>
            </a:r>
          </a:p>
          <a:p>
            <a:pPr marL="0" indent="0" fontAlgn="base">
              <a:lnSpc>
                <a:spcPct val="110000"/>
              </a:lnSpc>
              <a:spcBef>
                <a:spcPts val="600"/>
              </a:spcBef>
              <a:spcAft>
                <a:spcPts val="600"/>
              </a:spcAft>
              <a:buNone/>
            </a:pPr>
            <a:r>
              <a:rPr lang="es-ES_tradnl" sz="1800" b="1" dirty="0">
                <a:latin typeface="Arial" panose="020B0604020202020204" pitchFamily="34" charset="0"/>
                <a:cs typeface="Arial" panose="020B0604020202020204" pitchFamily="34" charset="0"/>
              </a:rPr>
              <a:t>Las </a:t>
            </a:r>
            <a:r>
              <a:rPr lang="es-ES_tradnl" sz="1800" b="1" dirty="0" err="1">
                <a:latin typeface="Arial" panose="020B0604020202020204" pitchFamily="34" charset="0"/>
                <a:cs typeface="Arial" panose="020B0604020202020204" pitchFamily="34" charset="0"/>
              </a:rPr>
              <a:t>tablets</a:t>
            </a:r>
            <a:r>
              <a:rPr lang="es-ES_tradnl" sz="1800" b="1" dirty="0">
                <a:latin typeface="Arial" panose="020B0604020202020204" pitchFamily="34" charset="0"/>
                <a:cs typeface="Arial" panose="020B0604020202020204" pitchFamily="34" charset="0"/>
              </a:rPr>
              <a:t> están diseñadas principalmente para usar los medios de comunicación con aplicaciones de redes sociales como los son Facebook, Twitter, WhatsApp, etc. Y están optimizadas para hacer tareas como </a:t>
            </a:r>
            <a:r>
              <a:rPr lang="es-ES_tradnl" sz="1800" b="1" dirty="0">
                <a:latin typeface="Arial" panose="020B0604020202020204" pitchFamily="34" charset="0"/>
                <a:cs typeface="Arial" panose="020B0604020202020204" pitchFamily="34" charset="0"/>
                <a:hlinkClick r:id="rId4" tooltip="¿Cómo usar Internet?">
                  <a:extLst>
                    <a:ext uri="{A12FA001-AC4F-418D-AE19-62706E023703}">
                      <ahyp:hlinkClr xmlns:ahyp="http://schemas.microsoft.com/office/drawing/2018/hyperlinkcolor" val="tx"/>
                    </a:ext>
                  </a:extLst>
                </a:hlinkClick>
              </a:rPr>
              <a:t>navegar en internet</a:t>
            </a:r>
            <a:r>
              <a:rPr lang="es-ES_tradnl" sz="1800" b="1" dirty="0">
                <a:latin typeface="Arial" panose="020B0604020202020204" pitchFamily="34" charset="0"/>
                <a:cs typeface="Arial" panose="020B0604020202020204" pitchFamily="34" charset="0"/>
              </a:rPr>
              <a:t>, jugar, ver vídeos y leer libros electrónicos. </a:t>
            </a:r>
          </a:p>
          <a:p>
            <a:pPr marL="0" indent="0" fontAlgn="base">
              <a:lnSpc>
                <a:spcPct val="110000"/>
              </a:lnSpc>
              <a:spcBef>
                <a:spcPts val="600"/>
              </a:spcBef>
              <a:spcAft>
                <a:spcPts val="600"/>
              </a:spcAft>
              <a:buNone/>
            </a:pPr>
            <a:r>
              <a:rPr lang="es-ES_tradnl" sz="1800" b="1" dirty="0">
                <a:latin typeface="Arial" panose="020B0604020202020204" pitchFamily="34" charset="0"/>
                <a:cs typeface="Arial" panose="020B0604020202020204" pitchFamily="34" charset="0"/>
              </a:rPr>
              <a:t>Ahora, muchas aplicaciones te permiten editar texto como </a:t>
            </a:r>
            <a:r>
              <a:rPr lang="es-ES_tradnl" sz="1800" b="1" dirty="0">
                <a:latin typeface="Arial" panose="020B0604020202020204" pitchFamily="34" charset="0"/>
                <a:cs typeface="Arial" panose="020B0604020202020204" pitchFamily="34" charset="0"/>
                <a:hlinkClick r:id="rId5" tooltip="Microsoft Word">
                  <a:extLst>
                    <a:ext uri="{A12FA001-AC4F-418D-AE19-62706E023703}">
                      <ahyp:hlinkClr xmlns:ahyp="http://schemas.microsoft.com/office/drawing/2018/hyperlinkcolor" val="tx"/>
                    </a:ext>
                  </a:extLst>
                </a:hlinkClick>
              </a:rPr>
              <a:t>archivos deWord</a:t>
            </a:r>
            <a:r>
              <a:rPr lang="es-ES_tradnl" sz="1800" b="1" dirty="0">
                <a:latin typeface="Arial" panose="020B0604020202020204" pitchFamily="34" charset="0"/>
                <a:cs typeface="Arial" panose="020B0604020202020204" pitchFamily="34" charset="0"/>
              </a:rPr>
              <a:t> o hacer </a:t>
            </a:r>
            <a:r>
              <a:rPr lang="es-ES_tradnl" sz="1800" b="1" dirty="0">
                <a:latin typeface="Arial" panose="020B0604020202020204" pitchFamily="34" charset="0"/>
                <a:cs typeface="Arial" panose="020B0604020202020204" pitchFamily="34" charset="0"/>
                <a:hlinkClick r:id="rId6" tooltip="Microsoft Excel">
                  <a:extLst>
                    <a:ext uri="{A12FA001-AC4F-418D-AE19-62706E023703}">
                      <ahyp:hlinkClr xmlns:ahyp="http://schemas.microsoft.com/office/drawing/2018/hyperlinkcolor" val="tx"/>
                    </a:ext>
                  </a:extLst>
                </a:hlinkClick>
              </a:rPr>
              <a:t>hojas de cálculo con fórmulas matemáticas</a:t>
            </a:r>
            <a:r>
              <a:rPr lang="es-ES_tradnl" sz="1800" b="1" dirty="0">
                <a:latin typeface="Arial" panose="020B0604020202020204" pitchFamily="34" charset="0"/>
                <a:cs typeface="Arial" panose="020B0604020202020204" pitchFamily="34" charset="0"/>
              </a:rPr>
              <a:t> como Excel, de esta manera no dependerás de tu computador de escritorio.  </a:t>
            </a:r>
            <a:endParaRPr lang="es-ES_tradnl" sz="1800" b="1" u="none" strike="noStrike" dirty="0">
              <a:effectLst/>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Isosceles Triangle 3">
            <a:extLst>
              <a:ext uri="{FF2B5EF4-FFF2-40B4-BE49-F238E27FC236}">
                <a16:creationId xmlns:a16="http://schemas.microsoft.com/office/drawing/2014/main" id="{83A15B80-CA56-416D-A535-5C369F3302FF}"/>
              </a:ext>
            </a:extLst>
          </p:cNvPr>
          <p:cNvSpPr/>
          <p:nvPr/>
        </p:nvSpPr>
        <p:spPr>
          <a:xfrm>
            <a:off x="10992649" y="-1094767"/>
            <a:ext cx="2126526" cy="2606069"/>
          </a:xfrm>
          <a:prstGeom prst="triangle">
            <a:avLst/>
          </a:prstGeom>
          <a:solidFill>
            <a:srgbClr val="A8C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8E3FFA-7DDC-4542-AEBB-C192C0B5DCA6}"/>
              </a:ext>
            </a:extLst>
          </p:cNvPr>
          <p:cNvSpPr/>
          <p:nvPr/>
        </p:nvSpPr>
        <p:spPr>
          <a:xfrm>
            <a:off x="8584547" y="6476138"/>
            <a:ext cx="3668014" cy="369332"/>
          </a:xfrm>
          <a:prstGeom prst="rect">
            <a:avLst/>
          </a:prstGeom>
        </p:spPr>
        <p:txBody>
          <a:bodyPr wrap="square">
            <a:spAutoFit/>
          </a:bodyPr>
          <a:lstStyle/>
          <a:p>
            <a:r>
              <a:rPr lang="es-ES_tradnl" sz="900" b="1" dirty="0">
                <a:solidFill>
                  <a:schemeClr val="bg1"/>
                </a:solidFill>
              </a:rPr>
              <a:t>Fuente: </a:t>
            </a:r>
          </a:p>
          <a:p>
            <a:r>
              <a:rPr lang="es-ES_tradnl" sz="900" b="1" dirty="0">
                <a:solidFill>
                  <a:schemeClr val="bg1"/>
                </a:solidFill>
              </a:rPr>
              <a:t>https://</a:t>
            </a:r>
            <a:r>
              <a:rPr lang="es-ES_tradnl" sz="900" b="1" dirty="0" err="1">
                <a:solidFill>
                  <a:schemeClr val="bg1"/>
                </a:solidFill>
              </a:rPr>
              <a:t>chicana.tumblr.com</a:t>
            </a:r>
            <a:r>
              <a:rPr lang="es-ES_tradnl" sz="900" b="1" dirty="0">
                <a:solidFill>
                  <a:schemeClr val="bg1"/>
                </a:solidFill>
              </a:rPr>
              <a:t>/post/180924761960/</a:t>
            </a:r>
            <a:r>
              <a:rPr lang="es-ES_tradnl" sz="900" b="1" dirty="0" err="1">
                <a:solidFill>
                  <a:schemeClr val="bg1"/>
                </a:solidFill>
              </a:rPr>
              <a:t>black</a:t>
            </a:r>
            <a:r>
              <a:rPr lang="es-ES_tradnl" sz="900" b="1" dirty="0">
                <a:solidFill>
                  <a:schemeClr val="bg1"/>
                </a:solidFill>
              </a:rPr>
              <a:t>-and-</a:t>
            </a:r>
            <a:r>
              <a:rPr lang="es-ES_tradnl" sz="900" b="1" dirty="0" err="1">
                <a:solidFill>
                  <a:schemeClr val="bg1"/>
                </a:solidFill>
              </a:rPr>
              <a:t>brown</a:t>
            </a:r>
            <a:r>
              <a:rPr lang="es-ES_tradnl" sz="900" b="1" dirty="0">
                <a:solidFill>
                  <a:schemeClr val="bg1"/>
                </a:solidFill>
              </a:rPr>
              <a:t>-</a:t>
            </a:r>
            <a:r>
              <a:rPr lang="es-ES_tradnl" sz="900" b="1" dirty="0" err="1">
                <a:solidFill>
                  <a:schemeClr val="bg1"/>
                </a:solidFill>
              </a:rPr>
              <a:t>unit</a:t>
            </a:r>
            <a:endParaRPr lang="es-ES_tradnl" sz="900" b="1" dirty="0">
              <a:solidFill>
                <a:schemeClr val="bg1"/>
              </a:solidFill>
            </a:endParaRPr>
          </a:p>
        </p:txBody>
      </p:sp>
      <p:grpSp>
        <p:nvGrpSpPr>
          <p:cNvPr id="18" name="Group 17">
            <a:extLst>
              <a:ext uri="{FF2B5EF4-FFF2-40B4-BE49-F238E27FC236}">
                <a16:creationId xmlns:a16="http://schemas.microsoft.com/office/drawing/2014/main" id="{5075605E-18BA-7843-9C1E-C8160EF92CAA}"/>
              </a:ext>
            </a:extLst>
          </p:cNvPr>
          <p:cNvGrpSpPr/>
          <p:nvPr/>
        </p:nvGrpSpPr>
        <p:grpSpPr>
          <a:xfrm>
            <a:off x="8748716" y="632831"/>
            <a:ext cx="3402748" cy="5349571"/>
            <a:chOff x="8748716" y="632831"/>
            <a:chExt cx="3402748" cy="5349571"/>
          </a:xfrm>
        </p:grpSpPr>
        <p:pic>
          <p:nvPicPr>
            <p:cNvPr id="14" name="Picture 13" descr="A picture containing whiteboard&#10;&#10;Description automatically generated">
              <a:extLst>
                <a:ext uri="{FF2B5EF4-FFF2-40B4-BE49-F238E27FC236}">
                  <a16:creationId xmlns:a16="http://schemas.microsoft.com/office/drawing/2014/main" id="{BBE6BD6F-912F-CE49-A646-BF294836836C}"/>
                </a:ext>
              </a:extLst>
            </p:cNvPr>
            <p:cNvPicPr>
              <a:picLocks noChangeAspect="1"/>
            </p:cNvPicPr>
            <p:nvPr/>
          </p:nvPicPr>
          <p:blipFill rotWithShape="1">
            <a:blip r:embed="rId7">
              <a:alphaModFix amt="85000"/>
              <a:extLst>
                <a:ext uri="{28A0092B-C50C-407E-A947-70E740481C1C}">
                  <a14:useLocalDpi xmlns:a14="http://schemas.microsoft.com/office/drawing/2010/main" val="0"/>
                </a:ext>
              </a:extLst>
            </a:blip>
            <a:srcRect l="5821" r="3548" b="3171"/>
            <a:stretch/>
          </p:blipFill>
          <p:spPr>
            <a:xfrm>
              <a:off x="8748716" y="632831"/>
              <a:ext cx="3402748" cy="5349571"/>
            </a:xfrm>
            <a:prstGeom prst="rect">
              <a:avLst/>
            </a:prstGeom>
          </p:spPr>
        </p:pic>
        <p:pic>
          <p:nvPicPr>
            <p:cNvPr id="16" name="Picture 15" descr="A picture containing text, colorful, posing&#10;&#10;Description automatically generated">
              <a:extLst>
                <a:ext uri="{FF2B5EF4-FFF2-40B4-BE49-F238E27FC236}">
                  <a16:creationId xmlns:a16="http://schemas.microsoft.com/office/drawing/2014/main" id="{6AE1042E-1D6E-9F45-A362-9ED57A406D68}"/>
                </a:ext>
              </a:extLst>
            </p:cNvPr>
            <p:cNvPicPr>
              <a:picLocks noChangeAspect="1"/>
            </p:cNvPicPr>
            <p:nvPr/>
          </p:nvPicPr>
          <p:blipFill rotWithShape="1">
            <a:blip r:embed="rId8">
              <a:extLst>
                <a:ext uri="{28A0092B-C50C-407E-A947-70E740481C1C}">
                  <a14:useLocalDpi xmlns:a14="http://schemas.microsoft.com/office/drawing/2010/main" val="0"/>
                </a:ext>
              </a:extLst>
            </a:blip>
            <a:srcRect l="3902" t="5609" r="6484"/>
            <a:stretch/>
          </p:blipFill>
          <p:spPr>
            <a:xfrm>
              <a:off x="8889166" y="1139251"/>
              <a:ext cx="3042151" cy="4437089"/>
            </a:xfrm>
            <a:prstGeom prst="rect">
              <a:avLst/>
            </a:prstGeom>
          </p:spPr>
        </p:pic>
      </p:grpSp>
    </p:spTree>
    <p:extLst>
      <p:ext uri="{BB962C8B-B14F-4D97-AF65-F5344CB8AC3E}">
        <p14:creationId xmlns:p14="http://schemas.microsoft.com/office/powerpoint/2010/main" val="425592883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iagram&#10;&#10;Description automatically generated">
            <a:extLst>
              <a:ext uri="{FF2B5EF4-FFF2-40B4-BE49-F238E27FC236}">
                <a16:creationId xmlns:a16="http://schemas.microsoft.com/office/drawing/2014/main" id="{85A2EE4B-EEA7-46D3-B84E-141BF9B08587}"/>
              </a:ext>
            </a:extLst>
          </p:cNvPr>
          <p:cNvPicPr>
            <a:picLocks noChangeAspect="1"/>
          </p:cNvPicPr>
          <p:nvPr/>
        </p:nvPicPr>
        <p:blipFill rotWithShape="1">
          <a:blip r:embed="rId3">
            <a:extLst>
              <a:ext uri="{28A0092B-C50C-407E-A947-70E740481C1C}">
                <a14:useLocalDpi xmlns:a14="http://schemas.microsoft.com/office/drawing/2010/main" val="0"/>
              </a:ext>
            </a:extLst>
          </a:blip>
          <a:srcRect b="3434"/>
          <a:stretch/>
        </p:blipFill>
        <p:spPr>
          <a:xfrm>
            <a:off x="-3048" y="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0978E1-029C-7E4C-A4D2-ED882F7463FB}"/>
              </a:ext>
            </a:extLst>
          </p:cNvPr>
          <p:cNvSpPr/>
          <p:nvPr/>
        </p:nvSpPr>
        <p:spPr>
          <a:xfrm>
            <a:off x="1138609" y="5079715"/>
            <a:ext cx="10058400" cy="87830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lvl="0" algn="ctr">
              <a:lnSpc>
                <a:spcPct val="90000"/>
              </a:lnSpc>
              <a:spcBef>
                <a:spcPct val="0"/>
              </a:spcBef>
              <a:spcAft>
                <a:spcPts val="600"/>
              </a:spcAft>
            </a:pPr>
            <a:r>
              <a:rPr lang="es-ES_tradnl" sz="4400" b="1" dirty="0">
                <a:solidFill>
                  <a:schemeClr val="bg1"/>
                </a:solidFill>
                <a:latin typeface="+mj-lt"/>
                <a:ea typeface="+mj-ea"/>
                <a:cs typeface="+mj-cs"/>
              </a:rPr>
              <a:t>7. Siguientes pasos.</a:t>
            </a:r>
          </a:p>
        </p:txBody>
      </p:sp>
      <p:sp>
        <p:nvSpPr>
          <p:cNvPr id="5" name="TextBox 4">
            <a:extLst>
              <a:ext uri="{FF2B5EF4-FFF2-40B4-BE49-F238E27FC236}">
                <a16:creationId xmlns:a16="http://schemas.microsoft.com/office/drawing/2014/main" id="{4F4433BB-D1C1-784D-A7B3-13EF866255B3}"/>
              </a:ext>
            </a:extLst>
          </p:cNvPr>
          <p:cNvSpPr txBox="1"/>
          <p:nvPr/>
        </p:nvSpPr>
        <p:spPr>
          <a:xfrm>
            <a:off x="2332892" y="29307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69667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298E0D-B0F7-4C47-9DC2-0725AE9E8866}"/>
              </a:ext>
            </a:extLst>
          </p:cNvPr>
          <p:cNvSpPr/>
          <p:nvPr/>
        </p:nvSpPr>
        <p:spPr>
          <a:xfrm>
            <a:off x="-337052" y="0"/>
            <a:ext cx="3852041" cy="765907"/>
          </a:xfrm>
          <a:prstGeom prst="rect">
            <a:avLst/>
          </a:prstGeom>
        </p:spPr>
        <p:txBody>
          <a:bodyPr vert="horz" lIns="91440" tIns="45720" rIns="91440" bIns="45720" rtlCol="0" anchor="b">
            <a:normAutofit/>
          </a:bodyPr>
          <a:lstStyle/>
          <a:p>
            <a:pPr lvl="0" algn="ctr">
              <a:lnSpc>
                <a:spcPct val="90000"/>
              </a:lnSpc>
              <a:spcBef>
                <a:spcPct val="0"/>
              </a:spcBef>
              <a:spcAft>
                <a:spcPts val="600"/>
              </a:spcAft>
            </a:pPr>
            <a:r>
              <a:rPr lang="es-ES_tradnl" sz="4000" b="1" dirty="0">
                <a:solidFill>
                  <a:srgbClr val="62A0AA"/>
                </a:solidFill>
                <a:latin typeface="+mj-lt"/>
                <a:ea typeface="+mj-ea"/>
                <a:cs typeface="+mj-cs"/>
              </a:rPr>
              <a:t>7. Glosario</a:t>
            </a:r>
            <a:endParaRPr lang="es-ES_tradnl" sz="4000" dirty="0">
              <a:solidFill>
                <a:srgbClr val="62A0AA"/>
              </a:solidFill>
              <a:latin typeface="+mj-lt"/>
              <a:ea typeface="+mj-ea"/>
              <a:cs typeface="+mj-cs"/>
            </a:endParaRPr>
          </a:p>
        </p:txBody>
      </p:sp>
      <p:sp>
        <p:nvSpPr>
          <p:cNvPr id="3" name="Rectangle 2">
            <a:extLst>
              <a:ext uri="{FF2B5EF4-FFF2-40B4-BE49-F238E27FC236}">
                <a16:creationId xmlns:a16="http://schemas.microsoft.com/office/drawing/2014/main" id="{3C8DCCDF-6CD2-4375-A906-80C5F27DC73D}"/>
              </a:ext>
            </a:extLst>
          </p:cNvPr>
          <p:cNvSpPr/>
          <p:nvPr/>
        </p:nvSpPr>
        <p:spPr>
          <a:xfrm>
            <a:off x="0" y="818436"/>
            <a:ext cx="12192000" cy="202437"/>
          </a:xfrm>
          <a:prstGeom prst="rect">
            <a:avLst/>
          </a:prstGeom>
          <a:solidFill>
            <a:srgbClr val="62A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ABA5B961-4987-42EB-B420-3F0F3E3560DF}"/>
              </a:ext>
            </a:extLst>
          </p:cNvPr>
          <p:cNvSpPr txBox="1">
            <a:spLocks/>
          </p:cNvSpPr>
          <p:nvPr/>
        </p:nvSpPr>
        <p:spPr>
          <a:xfrm>
            <a:off x="365284" y="1473156"/>
            <a:ext cx="3389420" cy="459991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s-ES_tradnl" sz="1600" b="1" i="1" u="none" strike="noStrike" baseline="0" dirty="0">
                <a:solidFill>
                  <a:srgbClr val="62A0AA"/>
                </a:solidFill>
                <a:latin typeface="Arial" panose="020B0604020202020204" pitchFamily="34" charset="0"/>
                <a:cs typeface="Arial" panose="020B0604020202020204" pitchFamily="34" charset="0"/>
              </a:rPr>
              <a:t>Aparato </a:t>
            </a:r>
            <a:r>
              <a:rPr lang="es-ES_tradnl" sz="1600" b="1" i="1" u="none" strike="noStrike" baseline="0" dirty="0" err="1">
                <a:solidFill>
                  <a:srgbClr val="62A0AA"/>
                </a:solidFill>
                <a:latin typeface="Arial" panose="020B0604020202020204" pitchFamily="34" charset="0"/>
                <a:cs typeface="Arial" panose="020B0604020202020204" pitchFamily="34" charset="0"/>
              </a:rPr>
              <a:t>Electronico</a:t>
            </a:r>
            <a:r>
              <a:rPr lang="es-ES_tradnl" sz="1600" b="1" i="1" u="none" strike="noStrike" baseline="0" dirty="0">
                <a:solidFill>
                  <a:srgbClr val="62A0AA"/>
                </a:solidFill>
                <a:latin typeface="Arial" panose="020B0604020202020204" pitchFamily="34" charset="0"/>
                <a:cs typeface="Arial" panose="020B0604020202020204" pitchFamily="34" charset="0"/>
              </a:rPr>
              <a:t>:</a:t>
            </a:r>
            <a:endParaRPr lang="es-ES_tradnl" sz="1600" b="1" i="1" dirty="0">
              <a:solidFill>
                <a:srgbClr val="62A0AA"/>
              </a:solidFill>
              <a:latin typeface="Arial" panose="020B0604020202020204" pitchFamily="34" charset="0"/>
              <a:cs typeface="Arial" panose="020B0604020202020204" pitchFamily="34" charset="0"/>
            </a:endParaRPr>
          </a:p>
          <a:p>
            <a:pPr marL="0" indent="0" fontAlgn="base">
              <a:buFont typeface="Arial" panose="020B0604020202020204" pitchFamily="34" charset="0"/>
              <a:buNone/>
            </a:pPr>
            <a:r>
              <a:rPr lang="en-US" sz="1400" dirty="0" err="1">
                <a:solidFill>
                  <a:srgbClr val="000000"/>
                </a:solidFill>
              </a:rPr>
              <a:t>M</a:t>
            </a:r>
            <a:r>
              <a:rPr lang="en-US" sz="1400" b="0" i="0" u="none" strike="noStrike" baseline="0" dirty="0" err="1">
                <a:solidFill>
                  <a:srgbClr val="000000"/>
                </a:solidFill>
              </a:rPr>
              <a:t>ecanismo</a:t>
            </a:r>
            <a:r>
              <a:rPr lang="en-US" sz="1400" b="0" i="0" u="none" strike="noStrike" baseline="0" dirty="0">
                <a:solidFill>
                  <a:srgbClr val="000000"/>
                </a:solidFill>
              </a:rPr>
              <a:t> o conjunto de </a:t>
            </a:r>
            <a:r>
              <a:rPr lang="en-US" sz="1400" b="0" i="0" u="none" strike="noStrike" baseline="0" dirty="0" err="1">
                <a:solidFill>
                  <a:srgbClr val="000000"/>
                </a:solidFill>
              </a:rPr>
              <a:t>circuitos</a:t>
            </a:r>
            <a:r>
              <a:rPr lang="en-US" sz="1400" b="0" i="0" u="none" strike="noStrike" baseline="0" dirty="0">
                <a:solidFill>
                  <a:srgbClr val="000000"/>
                </a:solidFill>
              </a:rPr>
              <a:t> </a:t>
            </a:r>
            <a:r>
              <a:rPr lang="en-US" sz="1400" b="0" i="0" u="none" strike="noStrike" baseline="0" dirty="0" err="1">
                <a:solidFill>
                  <a:srgbClr val="000000"/>
                </a:solidFill>
              </a:rPr>
              <a:t>integrados</a:t>
            </a:r>
            <a:r>
              <a:rPr lang="en-US" sz="1400" b="0" i="0" u="none" strike="noStrike" baseline="0" dirty="0">
                <a:solidFill>
                  <a:srgbClr val="000000"/>
                </a:solidFill>
              </a:rPr>
              <a:t> (microchips) que </a:t>
            </a:r>
            <a:r>
              <a:rPr lang="en-US" sz="1400" b="0" i="0" u="none" strike="noStrike" baseline="0" dirty="0" err="1">
                <a:solidFill>
                  <a:srgbClr val="000000"/>
                </a:solidFill>
              </a:rPr>
              <a:t>procesan</a:t>
            </a:r>
            <a:r>
              <a:rPr lang="en-US" sz="1400" b="0" i="0" u="none" strike="noStrike" baseline="0" dirty="0">
                <a:solidFill>
                  <a:srgbClr val="000000"/>
                </a:solidFill>
              </a:rPr>
              <a:t> </a:t>
            </a:r>
            <a:r>
              <a:rPr lang="en-US" sz="1400" b="0" i="0" u="none" strike="noStrike" baseline="0" dirty="0" err="1">
                <a:solidFill>
                  <a:srgbClr val="000000"/>
                </a:solidFill>
              </a:rPr>
              <a:t>datos</a:t>
            </a:r>
            <a:r>
              <a:rPr lang="en-US" sz="1400" b="0" i="0" u="none" strike="noStrike" baseline="0" dirty="0">
                <a:solidFill>
                  <a:srgbClr val="000000"/>
                </a:solidFill>
              </a:rPr>
              <a:t>.</a:t>
            </a:r>
          </a:p>
          <a:p>
            <a:pPr marL="0" indent="0" fontAlgn="base">
              <a:buFont typeface="Arial" panose="020B0604020202020204" pitchFamily="34" charset="0"/>
              <a:buNone/>
            </a:pPr>
            <a:r>
              <a:rPr lang="en-US" sz="1400" b="0" i="0" u="none" strike="noStrike" baseline="0" dirty="0">
                <a:solidFill>
                  <a:srgbClr val="000000"/>
                </a:solidFill>
              </a:rPr>
              <a:t> </a:t>
            </a:r>
            <a:endParaRPr lang="es-ES_tradnl" sz="1400" b="1" i="1" u="none" strike="noStrike" baseline="0" dirty="0">
              <a:solidFill>
                <a:srgbClr val="62A0AA"/>
              </a:solidFill>
              <a:cs typeface="Arial" panose="020B0604020202020204" pitchFamily="34" charset="0"/>
            </a:endParaRPr>
          </a:p>
          <a:p>
            <a:pPr marL="0" indent="0" fontAlgn="base">
              <a:buFont typeface="Arial" panose="020B0604020202020204" pitchFamily="34" charset="0"/>
              <a:buNone/>
            </a:pPr>
            <a:r>
              <a:rPr lang="es-ES_tradnl" sz="1600" b="1" i="1" u="none" strike="noStrike" baseline="0" dirty="0">
                <a:solidFill>
                  <a:srgbClr val="62A0AA"/>
                </a:solidFill>
                <a:latin typeface="Arial" panose="020B0604020202020204" pitchFamily="34" charset="0"/>
                <a:cs typeface="Arial" panose="020B0604020202020204" pitchFamily="34" charset="0"/>
              </a:rPr>
              <a:t>Aplicación:</a:t>
            </a:r>
            <a:endParaRPr lang="es-ES_tradnl" sz="1600" b="1" i="1" dirty="0">
              <a:solidFill>
                <a:srgbClr val="62A0AA"/>
              </a:solidFill>
              <a:latin typeface="Arial" panose="020B0604020202020204" pitchFamily="34" charset="0"/>
              <a:cs typeface="Arial" panose="020B0604020202020204" pitchFamily="34" charset="0"/>
            </a:endParaRPr>
          </a:p>
          <a:p>
            <a:pPr marL="0" indent="0" fontAlgn="base">
              <a:buFont typeface="Arial" panose="020B0604020202020204" pitchFamily="34" charset="0"/>
              <a:buNone/>
            </a:pPr>
            <a:r>
              <a:rPr lang="en-US" sz="1400" dirty="0">
                <a:solidFill>
                  <a:srgbClr val="202124"/>
                </a:solidFill>
              </a:rPr>
              <a:t>Es </a:t>
            </a:r>
            <a:r>
              <a:rPr lang="en-US" sz="1400" dirty="0" err="1">
                <a:solidFill>
                  <a:srgbClr val="202124"/>
                </a:solidFill>
              </a:rPr>
              <a:t>otra</a:t>
            </a:r>
            <a:r>
              <a:rPr lang="en-US" sz="1400" dirty="0">
                <a:solidFill>
                  <a:srgbClr val="202124"/>
                </a:solidFill>
              </a:rPr>
              <a:t> palabra que se </a:t>
            </a:r>
            <a:r>
              <a:rPr lang="en-US" sz="1400" dirty="0" err="1">
                <a:solidFill>
                  <a:srgbClr val="202124"/>
                </a:solidFill>
              </a:rPr>
              <a:t>usa</a:t>
            </a:r>
            <a:r>
              <a:rPr lang="en-US" sz="1400" dirty="0">
                <a:solidFill>
                  <a:srgbClr val="202124"/>
                </a:solidFill>
              </a:rPr>
              <a:t> para </a:t>
            </a:r>
            <a:r>
              <a:rPr lang="en-US" sz="1400" dirty="0" err="1">
                <a:solidFill>
                  <a:srgbClr val="202124"/>
                </a:solidFill>
              </a:rPr>
              <a:t>referirse</a:t>
            </a:r>
            <a:r>
              <a:rPr lang="en-US" sz="1400" dirty="0">
                <a:solidFill>
                  <a:srgbClr val="202124"/>
                </a:solidFill>
              </a:rPr>
              <a:t> a un </a:t>
            </a:r>
            <a:r>
              <a:rPr lang="en-US" sz="1400" dirty="0" err="1">
                <a:solidFill>
                  <a:srgbClr val="202124"/>
                </a:solidFill>
              </a:rPr>
              <a:t>programa</a:t>
            </a:r>
            <a:r>
              <a:rPr lang="en-US" sz="1400" dirty="0">
                <a:solidFill>
                  <a:srgbClr val="202124"/>
                </a:solidFill>
              </a:rPr>
              <a:t> </a:t>
            </a:r>
            <a:r>
              <a:rPr lang="en-US" sz="1400" dirty="0" err="1">
                <a:solidFill>
                  <a:srgbClr val="202124"/>
                </a:solidFill>
              </a:rPr>
              <a:t>en</a:t>
            </a:r>
            <a:r>
              <a:rPr lang="en-US" sz="1400" dirty="0">
                <a:solidFill>
                  <a:srgbClr val="202124"/>
                </a:solidFill>
              </a:rPr>
              <a:t> un </a:t>
            </a:r>
            <a:r>
              <a:rPr lang="en-US" sz="1400" dirty="0" err="1">
                <a:solidFill>
                  <a:srgbClr val="202124"/>
                </a:solidFill>
              </a:rPr>
              <a:t>aparato</a:t>
            </a:r>
            <a:r>
              <a:rPr lang="en-US" sz="1400" dirty="0">
                <a:solidFill>
                  <a:srgbClr val="202124"/>
                </a:solidFill>
              </a:rPr>
              <a:t> </a:t>
            </a:r>
            <a:r>
              <a:rPr lang="en-US" sz="1400" dirty="0" err="1">
                <a:solidFill>
                  <a:srgbClr val="202124"/>
                </a:solidFill>
              </a:rPr>
              <a:t>electronico</a:t>
            </a:r>
            <a:r>
              <a:rPr lang="en-US" sz="1400" dirty="0">
                <a:solidFill>
                  <a:srgbClr val="202124"/>
                </a:solidFill>
              </a:rPr>
              <a:t>. </a:t>
            </a:r>
            <a:r>
              <a:rPr lang="en-US" sz="1400" dirty="0" err="1">
                <a:solidFill>
                  <a:srgbClr val="202124"/>
                </a:solidFill>
              </a:rPr>
              <a:t>Ejemplos</a:t>
            </a:r>
            <a:r>
              <a:rPr lang="en-US" sz="1400" dirty="0">
                <a:solidFill>
                  <a:srgbClr val="202124"/>
                </a:solidFill>
              </a:rPr>
              <a:t> de </a:t>
            </a:r>
            <a:r>
              <a:rPr lang="en-US" sz="1400" dirty="0" err="1">
                <a:solidFill>
                  <a:srgbClr val="202124"/>
                </a:solidFill>
              </a:rPr>
              <a:t>aplicaciones</a:t>
            </a:r>
            <a:r>
              <a:rPr lang="en-US" sz="1400" dirty="0">
                <a:solidFill>
                  <a:srgbClr val="202124"/>
                </a:solidFill>
              </a:rPr>
              <a:t> son: WhatsApp, Facebook y word. </a:t>
            </a:r>
            <a:endParaRPr lang="es-ES_tradnl" sz="1400" dirty="0">
              <a:solidFill>
                <a:srgbClr val="003365"/>
              </a:solidFill>
              <a:cs typeface="Arial" panose="020B0604020202020204" pitchFamily="34" charset="0"/>
            </a:endParaRPr>
          </a:p>
          <a:p>
            <a:pPr marL="0" indent="0" fontAlgn="base">
              <a:buFont typeface="Arial" panose="020B0604020202020204" pitchFamily="34" charset="0"/>
              <a:buNone/>
            </a:pPr>
            <a:endParaRPr lang="es-ES_tradnl" sz="1600" dirty="0">
              <a:solidFill>
                <a:srgbClr val="003365"/>
              </a:solidFill>
              <a:latin typeface="Arial" panose="020B0604020202020204" pitchFamily="34" charset="0"/>
              <a:cs typeface="Arial" panose="020B0604020202020204" pitchFamily="34" charset="0"/>
            </a:endParaRPr>
          </a:p>
          <a:p>
            <a:pPr marL="0" indent="0" fontAlgn="base">
              <a:buFont typeface="Arial" panose="020B0604020202020204" pitchFamily="34" charset="0"/>
              <a:buNone/>
            </a:pPr>
            <a:r>
              <a:rPr lang="es-ES_tradnl" sz="1600" b="1" i="1" u="none" strike="noStrike" baseline="0" dirty="0">
                <a:solidFill>
                  <a:srgbClr val="62A0AA"/>
                </a:solidFill>
                <a:latin typeface="Arial" panose="020B0604020202020204" pitchFamily="34" charset="0"/>
                <a:cs typeface="Arial" panose="020B0604020202020204" pitchFamily="34" charset="0"/>
              </a:rPr>
              <a:t>Brecha Di</a:t>
            </a:r>
            <a:r>
              <a:rPr lang="es-ES_tradnl" sz="1600" b="1" i="1" dirty="0">
                <a:solidFill>
                  <a:srgbClr val="62A0AA"/>
                </a:solidFill>
                <a:latin typeface="Arial" panose="020B0604020202020204" pitchFamily="34" charset="0"/>
                <a:cs typeface="Arial" panose="020B0604020202020204" pitchFamily="34" charset="0"/>
              </a:rPr>
              <a:t>gital:</a:t>
            </a:r>
          </a:p>
          <a:p>
            <a:pPr marL="0" indent="0" fontAlgn="base">
              <a:buFont typeface="Arial" panose="020B0604020202020204" pitchFamily="34" charset="0"/>
              <a:buNone/>
            </a:pPr>
            <a:r>
              <a:rPr lang="es-ES" sz="1400" dirty="0">
                <a:solidFill>
                  <a:srgbClr val="202124"/>
                </a:solidFill>
              </a:rPr>
              <a:t>S</a:t>
            </a:r>
            <a:r>
              <a:rPr lang="es-ES" sz="1400" b="0" i="0" dirty="0">
                <a:solidFill>
                  <a:srgbClr val="202124"/>
                </a:solidFill>
                <a:effectLst/>
              </a:rPr>
              <a:t>e refiere a la diferencia en el acceso y conocimientos de uso de las nuevas tecnologías. Se suele determinar en base a diferentes criterios, por ejemplo económicos, geográficos, de género, edad o entre diferentes grupos sociales.</a:t>
            </a:r>
            <a:endParaRPr lang="es-ES_tradnl" sz="1400" dirty="0">
              <a:solidFill>
                <a:srgbClr val="003365"/>
              </a:solidFill>
              <a:cs typeface="Arial" panose="020B0604020202020204" pitchFamily="34" charset="0"/>
            </a:endParaRPr>
          </a:p>
          <a:p>
            <a:endParaRPr lang="en-US" sz="1800" dirty="0">
              <a:solidFill>
                <a:schemeClr val="tx2"/>
              </a:solidFill>
            </a:endParaRPr>
          </a:p>
        </p:txBody>
      </p:sp>
      <p:sp>
        <p:nvSpPr>
          <p:cNvPr id="7" name="Content Placeholder 2">
            <a:extLst>
              <a:ext uri="{FF2B5EF4-FFF2-40B4-BE49-F238E27FC236}">
                <a16:creationId xmlns:a16="http://schemas.microsoft.com/office/drawing/2014/main" id="{6876E77D-B7C0-4321-9458-6321651DB6D2}"/>
              </a:ext>
            </a:extLst>
          </p:cNvPr>
          <p:cNvSpPr txBox="1">
            <a:spLocks/>
          </p:cNvSpPr>
          <p:nvPr/>
        </p:nvSpPr>
        <p:spPr>
          <a:xfrm>
            <a:off x="4409382" y="1561763"/>
            <a:ext cx="3389420" cy="578459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s-ES_tradnl" sz="1600" b="1" dirty="0">
                <a:solidFill>
                  <a:srgbClr val="62A0AA"/>
                </a:solidFill>
                <a:latin typeface="Arial" panose="020B0604020202020204" pitchFamily="34" charset="0"/>
                <a:cs typeface="Arial" panose="020B0604020202020204" pitchFamily="34" charset="0"/>
              </a:rPr>
              <a:t>Computador:</a:t>
            </a:r>
          </a:p>
          <a:p>
            <a:pPr marL="0" indent="0" fontAlgn="base">
              <a:buFont typeface="Arial" panose="020B0604020202020204" pitchFamily="34" charset="0"/>
              <a:buNone/>
            </a:pPr>
            <a:r>
              <a:rPr lang="es-ES_tradnl" sz="1400" dirty="0">
                <a:cs typeface="Arial" panose="020B0604020202020204" pitchFamily="34" charset="0"/>
              </a:rPr>
              <a:t>Esta máquina electrónica nos permite desarrollar fácilmente múltiples tareas que ahora hacen parte de nuestra vida cotidiana.</a:t>
            </a:r>
          </a:p>
          <a:p>
            <a:pPr marL="0" indent="0" fontAlgn="base">
              <a:buFont typeface="Arial" panose="020B0604020202020204" pitchFamily="34" charset="0"/>
              <a:buNone/>
            </a:pPr>
            <a:endParaRPr lang="es-ES" sz="1400" b="0" i="1" u="none" strike="noStrike" baseline="0" dirty="0"/>
          </a:p>
          <a:p>
            <a:pPr marL="0" indent="0" fontAlgn="base">
              <a:buFont typeface="Arial" panose="020B0604020202020204" pitchFamily="34" charset="0"/>
              <a:buNone/>
            </a:pPr>
            <a:r>
              <a:rPr lang="es-ES_tradnl" sz="1600" b="1" dirty="0">
                <a:solidFill>
                  <a:srgbClr val="62A0AA"/>
                </a:solidFill>
                <a:latin typeface="Arial" panose="020B0604020202020204" pitchFamily="34" charset="0"/>
                <a:cs typeface="Arial" panose="020B0604020202020204" pitchFamily="34" charset="0"/>
              </a:rPr>
              <a:t>Tecnología: </a:t>
            </a:r>
          </a:p>
          <a:p>
            <a:pPr marL="0" indent="0" fontAlgn="base">
              <a:buFont typeface="Arial" panose="020B0604020202020204" pitchFamily="34" charset="0"/>
              <a:buNone/>
            </a:pPr>
            <a:r>
              <a:rPr lang="es-ES" sz="1400" b="0" u="none" strike="noStrike" baseline="0" dirty="0">
                <a:solidFill>
                  <a:srgbClr val="000000"/>
                </a:solidFill>
                <a:latin typeface="Calibri" panose="020F0502020204030204" pitchFamily="34" charset="0"/>
              </a:rPr>
              <a:t>Práctica social que consiste en la mejora u optimización de los procesos necesarios para la vida humana, a través de la articulación de procedimientos, trabajo organizado y aparatos o máquinas, estableciendo una relación de retroalimentación entre el ser humano y su entorno.</a:t>
            </a:r>
          </a:p>
          <a:p>
            <a:pPr marL="0" indent="0" fontAlgn="base">
              <a:buFont typeface="Arial" panose="020B0604020202020204" pitchFamily="34" charset="0"/>
              <a:buNone/>
            </a:pPr>
            <a:endParaRPr lang="es-ES_tradnl" sz="1400" b="1" dirty="0">
              <a:solidFill>
                <a:srgbClr val="62A0AA"/>
              </a:solidFill>
              <a:latin typeface="Arial" panose="020B0604020202020204" pitchFamily="34" charset="0"/>
              <a:cs typeface="Arial" panose="020B0604020202020204" pitchFamily="34" charset="0"/>
            </a:endParaRPr>
          </a:p>
          <a:p>
            <a:pPr marL="0" indent="0" fontAlgn="base">
              <a:buFont typeface="Arial" panose="020B0604020202020204" pitchFamily="34" charset="0"/>
              <a:buNone/>
            </a:pPr>
            <a:r>
              <a:rPr lang="es-ES_tradnl" sz="1600" b="1" dirty="0">
                <a:solidFill>
                  <a:srgbClr val="62A0AA"/>
                </a:solidFill>
                <a:latin typeface="Arial" panose="020B0604020202020204" pitchFamily="34" charset="0"/>
                <a:cs typeface="Arial" panose="020B0604020202020204" pitchFamily="34" charset="0"/>
              </a:rPr>
              <a:t>Tecnologías Alternativas:</a:t>
            </a:r>
          </a:p>
          <a:p>
            <a:pPr marL="0" indent="0" fontAlgn="base">
              <a:buFont typeface="Arial" panose="020B0604020202020204" pitchFamily="34" charset="0"/>
              <a:buNone/>
            </a:pPr>
            <a:r>
              <a:rPr lang="es-ES" sz="1400" b="0" i="0" dirty="0">
                <a:solidFill>
                  <a:srgbClr val="202124"/>
                </a:solidFill>
                <a:effectLst/>
              </a:rPr>
              <a:t>Son innovaciones tecnológicas diseñadas para preservar y restablecer el equilibrio entre el medio ambiente y la actividad humana.</a:t>
            </a:r>
          </a:p>
          <a:p>
            <a:pPr marL="0" indent="0" fontAlgn="base">
              <a:buFont typeface="Arial" panose="020B0604020202020204" pitchFamily="34" charset="0"/>
              <a:buNone/>
            </a:pPr>
            <a:endParaRPr lang="es-ES" sz="1400" b="0" i="1" u="none" strike="noStrike" baseline="0" dirty="0">
              <a:solidFill>
                <a:srgbClr val="000000"/>
              </a:solidFill>
              <a:latin typeface="Calibri" panose="020F0502020204030204" pitchFamily="34" charset="0"/>
            </a:endParaRPr>
          </a:p>
          <a:p>
            <a:pPr marL="0" indent="0" fontAlgn="base">
              <a:buFont typeface="Arial" panose="020B0604020202020204" pitchFamily="34" charset="0"/>
              <a:buNone/>
            </a:pPr>
            <a:endParaRPr lang="es-ES_tradnl" sz="1400" dirty="0">
              <a:solidFill>
                <a:srgbClr val="003365"/>
              </a:solidFill>
              <a:cs typeface="Arial" panose="020B0604020202020204" pitchFamily="34" charset="0"/>
            </a:endParaRPr>
          </a:p>
          <a:p>
            <a:endParaRPr lang="en-US" sz="1800" dirty="0">
              <a:solidFill>
                <a:schemeClr val="tx2"/>
              </a:solidFill>
            </a:endParaRPr>
          </a:p>
        </p:txBody>
      </p:sp>
      <p:sp>
        <p:nvSpPr>
          <p:cNvPr id="8" name="Content Placeholder 2">
            <a:extLst>
              <a:ext uri="{FF2B5EF4-FFF2-40B4-BE49-F238E27FC236}">
                <a16:creationId xmlns:a16="http://schemas.microsoft.com/office/drawing/2014/main" id="{49013BDD-8EAE-4327-A5D8-EB885C80E7CC}"/>
              </a:ext>
            </a:extLst>
          </p:cNvPr>
          <p:cNvSpPr txBox="1">
            <a:spLocks/>
          </p:cNvSpPr>
          <p:nvPr/>
        </p:nvSpPr>
        <p:spPr>
          <a:xfrm>
            <a:off x="8453480" y="1505524"/>
            <a:ext cx="3389420" cy="324895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s-ES_tradnl" sz="1600" b="1" dirty="0">
                <a:solidFill>
                  <a:srgbClr val="62A0AA"/>
                </a:solidFill>
                <a:latin typeface="Arial" panose="020B0604020202020204" pitchFamily="34" charset="0"/>
                <a:cs typeface="Arial" panose="020B0604020202020204" pitchFamily="34" charset="0"/>
              </a:rPr>
              <a:t>TIC:</a:t>
            </a:r>
          </a:p>
          <a:p>
            <a:pPr marL="0" indent="0" fontAlgn="base">
              <a:buFont typeface="Arial" panose="020B0604020202020204" pitchFamily="34" charset="0"/>
              <a:buNone/>
            </a:pPr>
            <a:r>
              <a:rPr lang="es-ES" sz="1400" b="0" u="none" strike="noStrike" baseline="0" dirty="0">
                <a:solidFill>
                  <a:srgbClr val="000000"/>
                </a:solidFill>
                <a:latin typeface="Calibri" panose="020F0502020204030204" pitchFamily="34" charset="0"/>
              </a:rPr>
              <a:t>Tecnología de la Información y las comunicaciones, son un conjunto de tecnologías que crean entornos interactivos para gestionar procesos de información y comunicación. </a:t>
            </a:r>
          </a:p>
          <a:p>
            <a:pPr marL="0" indent="0" fontAlgn="base">
              <a:buFont typeface="Arial" panose="020B0604020202020204" pitchFamily="34" charset="0"/>
              <a:buNone/>
            </a:pPr>
            <a:endParaRPr lang="es-ES" sz="1400" dirty="0">
              <a:solidFill>
                <a:srgbClr val="000000"/>
              </a:solidFill>
              <a:latin typeface="Calibri" panose="020F0502020204030204" pitchFamily="34" charset="0"/>
            </a:endParaRPr>
          </a:p>
          <a:p>
            <a:pPr marL="0" indent="0" fontAlgn="base">
              <a:buFont typeface="Arial" panose="020B0604020202020204" pitchFamily="34" charset="0"/>
              <a:buNone/>
            </a:pPr>
            <a:r>
              <a:rPr lang="es-ES_tradnl" sz="1600" b="1" dirty="0">
                <a:solidFill>
                  <a:srgbClr val="62A0AA"/>
                </a:solidFill>
                <a:latin typeface="Arial" panose="020B0604020202020204" pitchFamily="34" charset="0"/>
                <a:cs typeface="Arial" panose="020B0604020202020204" pitchFamily="34" charset="0"/>
              </a:rPr>
              <a:t>Virtualidad:</a:t>
            </a:r>
          </a:p>
          <a:p>
            <a:pPr marL="0" indent="0" fontAlgn="base">
              <a:buFont typeface="Arial" panose="020B0604020202020204" pitchFamily="34" charset="0"/>
              <a:buNone/>
            </a:pPr>
            <a:r>
              <a:rPr lang="es-ES" sz="1400" b="0" i="1" u="none" strike="noStrike" baseline="0" dirty="0">
                <a:solidFill>
                  <a:srgbClr val="000000"/>
                </a:solidFill>
                <a:latin typeface="Calibri" panose="020F0502020204030204" pitchFamily="34" charset="0"/>
              </a:rPr>
              <a:t>Percepción y actuación en una proyección de un mundo o actividad en una simulación determinada </a:t>
            </a:r>
            <a:endParaRPr lang="es-ES" sz="1400" b="0" u="none" strike="noStrike" baseline="0" dirty="0">
              <a:solidFill>
                <a:srgbClr val="000000"/>
              </a:solidFill>
              <a:latin typeface="Calibri" panose="020F0502020204030204" pitchFamily="34" charset="0"/>
            </a:endParaRPr>
          </a:p>
          <a:p>
            <a:pPr marL="0" indent="0" fontAlgn="base">
              <a:buFont typeface="Arial" panose="020B0604020202020204" pitchFamily="34" charset="0"/>
              <a:buNone/>
            </a:pPr>
            <a:endParaRPr lang="es-ES_tradnl" sz="1400" dirty="0">
              <a:solidFill>
                <a:srgbClr val="003365"/>
              </a:solidFill>
              <a:cs typeface="Arial" panose="020B0604020202020204" pitchFamily="34" charset="0"/>
            </a:endParaRPr>
          </a:p>
          <a:p>
            <a:endParaRPr lang="en-US" sz="1800" dirty="0">
              <a:solidFill>
                <a:schemeClr val="tx2"/>
              </a:solidFill>
            </a:endParaRPr>
          </a:p>
        </p:txBody>
      </p:sp>
    </p:spTree>
    <p:extLst>
      <p:ext uri="{BB962C8B-B14F-4D97-AF65-F5344CB8AC3E}">
        <p14:creationId xmlns:p14="http://schemas.microsoft.com/office/powerpoint/2010/main" val="201202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41E540-9193-4AEF-8D20-514539D7EE31}"/>
              </a:ext>
            </a:extLst>
          </p:cNvPr>
          <p:cNvSpPr/>
          <p:nvPr/>
        </p:nvSpPr>
        <p:spPr>
          <a:xfrm>
            <a:off x="0" y="0"/>
            <a:ext cx="12192000" cy="1254265"/>
          </a:xfrm>
          <a:prstGeom prst="rect">
            <a:avLst/>
          </a:prstGeom>
          <a:solidFill>
            <a:srgbClr val="62A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s-ES_tradnl" sz="1600" cap="all" dirty="0"/>
          </a:p>
        </p:txBody>
      </p:sp>
      <p:sp>
        <p:nvSpPr>
          <p:cNvPr id="2" name="Rectangle 1">
            <a:extLst>
              <a:ext uri="{FF2B5EF4-FFF2-40B4-BE49-F238E27FC236}">
                <a16:creationId xmlns:a16="http://schemas.microsoft.com/office/drawing/2014/main" id="{520DA0E9-9321-F247-A888-DF384A2C13FD}"/>
              </a:ext>
            </a:extLst>
          </p:cNvPr>
          <p:cNvSpPr/>
          <p:nvPr/>
        </p:nvSpPr>
        <p:spPr>
          <a:xfrm>
            <a:off x="172746" y="16300"/>
            <a:ext cx="3852041" cy="922864"/>
          </a:xfrm>
          <a:prstGeom prst="rect">
            <a:avLst/>
          </a:prstGeom>
        </p:spPr>
        <p:txBody>
          <a:bodyPr vert="horz" lIns="91440" tIns="45720" rIns="91440" bIns="45720" rtlCol="0" anchor="b">
            <a:normAutofit/>
          </a:bodyPr>
          <a:lstStyle/>
          <a:p>
            <a:pPr lvl="0" algn="ctr">
              <a:lnSpc>
                <a:spcPct val="90000"/>
              </a:lnSpc>
              <a:spcBef>
                <a:spcPct val="0"/>
              </a:spcBef>
              <a:spcAft>
                <a:spcPts val="600"/>
              </a:spcAft>
            </a:pPr>
            <a:r>
              <a:rPr lang="es-ES_tradnl" sz="4000" b="1" dirty="0">
                <a:solidFill>
                  <a:schemeClr val="bg1"/>
                </a:solidFill>
                <a:latin typeface="+mj-lt"/>
                <a:ea typeface="+mj-ea"/>
                <a:cs typeface="+mj-cs"/>
              </a:rPr>
              <a:t>8. Evaluación.</a:t>
            </a:r>
            <a:endParaRPr lang="es-ES_tradnl" sz="4000" dirty="0">
              <a:solidFill>
                <a:schemeClr val="bg1"/>
              </a:solidFill>
              <a:latin typeface="+mj-lt"/>
              <a:ea typeface="+mj-ea"/>
              <a:cs typeface="+mj-cs"/>
            </a:endParaRPr>
          </a:p>
        </p:txBody>
      </p:sp>
      <p:cxnSp>
        <p:nvCxnSpPr>
          <p:cNvPr id="10" name="Straight Connector 9" hidden="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10;&#10;Description automatically generated">
            <a:extLst>
              <a:ext uri="{FF2B5EF4-FFF2-40B4-BE49-F238E27FC236}">
                <a16:creationId xmlns:a16="http://schemas.microsoft.com/office/drawing/2014/main" id="{13102841-B1A7-4607-8627-E0A7A4163702}"/>
              </a:ext>
            </a:extLst>
          </p:cNvPr>
          <p:cNvPicPr>
            <a:picLocks noChangeAspect="1"/>
          </p:cNvPicPr>
          <p:nvPr/>
        </p:nvPicPr>
        <p:blipFill rotWithShape="1">
          <a:blip r:embed="rId2">
            <a:extLst>
              <a:ext uri="{28A0092B-C50C-407E-A947-70E740481C1C}">
                <a14:useLocalDpi xmlns:a14="http://schemas.microsoft.com/office/drawing/2010/main" val="0"/>
              </a:ext>
            </a:extLst>
          </a:blip>
          <a:srcRect l="75954" b="64567"/>
          <a:stretch/>
        </p:blipFill>
        <p:spPr>
          <a:xfrm>
            <a:off x="8684217" y="1316952"/>
            <a:ext cx="2249585" cy="2148644"/>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304BE659-D775-4210-8CB9-72A44AF4C5EA}"/>
              </a:ext>
            </a:extLst>
          </p:cNvPr>
          <p:cNvPicPr>
            <a:picLocks noChangeAspect="1"/>
          </p:cNvPicPr>
          <p:nvPr/>
        </p:nvPicPr>
        <p:blipFill rotWithShape="1">
          <a:blip r:embed="rId2">
            <a:extLst>
              <a:ext uri="{28A0092B-C50C-407E-A947-70E740481C1C}">
                <a14:useLocalDpi xmlns:a14="http://schemas.microsoft.com/office/drawing/2010/main" val="0"/>
              </a:ext>
            </a:extLst>
          </a:blip>
          <a:srcRect t="52498"/>
          <a:stretch/>
        </p:blipFill>
        <p:spPr>
          <a:xfrm>
            <a:off x="245458" y="3528283"/>
            <a:ext cx="11701083" cy="3167015"/>
          </a:xfrm>
          <a:prstGeom prst="rect">
            <a:avLst/>
          </a:prstGeom>
        </p:spPr>
      </p:pic>
      <p:sp>
        <p:nvSpPr>
          <p:cNvPr id="11" name="Rectangle 10">
            <a:extLst>
              <a:ext uri="{FF2B5EF4-FFF2-40B4-BE49-F238E27FC236}">
                <a16:creationId xmlns:a16="http://schemas.microsoft.com/office/drawing/2014/main" id="{A4140699-C694-4345-8A69-B1F92180F20B}"/>
              </a:ext>
            </a:extLst>
          </p:cNvPr>
          <p:cNvSpPr/>
          <p:nvPr/>
        </p:nvSpPr>
        <p:spPr>
          <a:xfrm>
            <a:off x="927444" y="1689185"/>
            <a:ext cx="7168079" cy="1461309"/>
          </a:xfrm>
          <a:prstGeom prst="rect">
            <a:avLst/>
          </a:prstGeom>
        </p:spPr>
        <p:txBody>
          <a:bodyPr vert="horz" lIns="91440" tIns="45720" rIns="91440" bIns="45720" rtlCol="0" anchor="b">
            <a:normAutofit/>
          </a:bodyPr>
          <a:lstStyle/>
          <a:p>
            <a:pPr lvl="0">
              <a:lnSpc>
                <a:spcPct val="90000"/>
              </a:lnSpc>
              <a:spcBef>
                <a:spcPct val="0"/>
              </a:spcBef>
              <a:spcAft>
                <a:spcPts val="600"/>
              </a:spcAft>
            </a:pPr>
            <a:r>
              <a:rPr lang="es-ES_tradnl" sz="2800" b="1" dirty="0">
                <a:solidFill>
                  <a:srgbClr val="62A0AA"/>
                </a:solidFill>
                <a:latin typeface="+mj-lt"/>
                <a:ea typeface="+mj-ea"/>
                <a:cs typeface="+mj-cs"/>
              </a:rPr>
              <a:t>Con la cámara de su Tablet puede escanear este código, en la pantalla aparecerá un mensaje donde le pide abrir su navegador web</a:t>
            </a:r>
            <a:endParaRPr lang="es-ES_tradnl" sz="2800" dirty="0">
              <a:solidFill>
                <a:srgbClr val="62A0AA"/>
              </a:solidFill>
              <a:latin typeface="+mj-lt"/>
              <a:ea typeface="+mj-ea"/>
              <a:cs typeface="+mj-cs"/>
            </a:endParaRPr>
          </a:p>
        </p:txBody>
      </p:sp>
      <p:sp>
        <p:nvSpPr>
          <p:cNvPr id="12" name="Arrow: Right 11">
            <a:extLst>
              <a:ext uri="{FF2B5EF4-FFF2-40B4-BE49-F238E27FC236}">
                <a16:creationId xmlns:a16="http://schemas.microsoft.com/office/drawing/2014/main" id="{03FEDCD1-276D-42E1-8445-A33CB01B070F}"/>
              </a:ext>
            </a:extLst>
          </p:cNvPr>
          <p:cNvSpPr/>
          <p:nvPr/>
        </p:nvSpPr>
        <p:spPr>
          <a:xfrm>
            <a:off x="7863377" y="2032506"/>
            <a:ext cx="865848" cy="307794"/>
          </a:xfrm>
          <a:prstGeom prst="rightArrow">
            <a:avLst/>
          </a:prstGeom>
          <a:solidFill>
            <a:srgbClr val="62A0AA"/>
          </a:solidFill>
          <a:ln>
            <a:solidFill>
              <a:srgbClr val="A8C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87062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14"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3E9A36F-3AFD-4DBB-8DAA-C097A57F2B98}"/>
              </a:ext>
            </a:extLst>
          </p:cNvPr>
          <p:cNvSpPr>
            <a:spLocks noGrp="1"/>
          </p:cNvSpPr>
          <p:nvPr>
            <p:ph type="title"/>
          </p:nvPr>
        </p:nvSpPr>
        <p:spPr>
          <a:xfrm rot="16200000">
            <a:off x="-475114" y="2580642"/>
            <a:ext cx="4023759" cy="1834526"/>
          </a:xfrm>
        </p:spPr>
        <p:txBody>
          <a:bodyPr vert="horz" lIns="91440" tIns="45720" rIns="91440" bIns="45720" rtlCol="0" anchor="ctr">
            <a:normAutofit/>
          </a:bodyPr>
          <a:lstStyle/>
          <a:p>
            <a:r>
              <a:rPr lang="en-US" sz="8000" b="1" kern="1200" spc="-9" dirty="0" err="1">
                <a:solidFill>
                  <a:schemeClr val="bg1"/>
                </a:solidFill>
                <a:latin typeface="+mj-lt"/>
                <a:ea typeface="+mj-ea"/>
                <a:cs typeface="+mj-cs"/>
              </a:rPr>
              <a:t>Objetivos</a:t>
            </a:r>
            <a:endParaRPr lang="en-US" sz="8000" kern="1200" dirty="0">
              <a:solidFill>
                <a:schemeClr val="bg1"/>
              </a:solidFill>
              <a:latin typeface="+mj-lt"/>
              <a:ea typeface="+mj-ea"/>
              <a:cs typeface="+mj-cs"/>
            </a:endParaRPr>
          </a:p>
        </p:txBody>
      </p:sp>
      <p:sp>
        <p:nvSpPr>
          <p:cNvPr id="5" name="Rectangle 4">
            <a:extLst>
              <a:ext uri="{FF2B5EF4-FFF2-40B4-BE49-F238E27FC236}">
                <a16:creationId xmlns:a16="http://schemas.microsoft.com/office/drawing/2014/main" id="{63CA9CBA-3DDC-466E-8056-B5F6814E15C6}"/>
              </a:ext>
            </a:extLst>
          </p:cNvPr>
          <p:cNvSpPr/>
          <p:nvPr/>
        </p:nvSpPr>
        <p:spPr>
          <a:xfrm>
            <a:off x="3469758" y="-2"/>
            <a:ext cx="8834692" cy="69600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300"/>
          </a:p>
        </p:txBody>
      </p:sp>
      <p:sp>
        <p:nvSpPr>
          <p:cNvPr id="4" name="object 3">
            <a:extLst>
              <a:ext uri="{FF2B5EF4-FFF2-40B4-BE49-F238E27FC236}">
                <a16:creationId xmlns:a16="http://schemas.microsoft.com/office/drawing/2014/main" id="{C5C678EF-7111-4B5F-BBAE-9E322ECBC936}"/>
              </a:ext>
            </a:extLst>
          </p:cNvPr>
          <p:cNvSpPr txBox="1"/>
          <p:nvPr/>
        </p:nvSpPr>
        <p:spPr>
          <a:xfrm>
            <a:off x="3903532" y="562700"/>
            <a:ext cx="7851643" cy="5799250"/>
          </a:xfrm>
          <a:prstGeom prst="rect">
            <a:avLst/>
          </a:prstGeom>
        </p:spPr>
        <p:txBody>
          <a:bodyPr vert="horz" lIns="91440" tIns="45720" rIns="91440" bIns="45720" rtlCol="0" anchor="ctr">
            <a:normAutofit lnSpcReduction="10000"/>
          </a:bodyPr>
          <a:lstStyle/>
          <a:p>
            <a:pPr marL="457200" lvl="0" indent="-228600">
              <a:lnSpc>
                <a:spcPct val="90000"/>
              </a:lnSpc>
              <a:spcAft>
                <a:spcPts val="600"/>
              </a:spcAft>
              <a:buFont typeface="Arial" panose="020B0604020202020204" pitchFamily="34" charset="0"/>
              <a:buChar char="•"/>
            </a:pPr>
            <a:r>
              <a:rPr lang="en-US" sz="3200" b="1" dirty="0" err="1">
                <a:solidFill>
                  <a:schemeClr val="tx2"/>
                </a:solidFill>
              </a:rPr>
              <a:t>Compartir</a:t>
            </a:r>
            <a:r>
              <a:rPr lang="en-US" sz="3200" b="1" dirty="0">
                <a:solidFill>
                  <a:schemeClr val="tx2"/>
                </a:solidFill>
              </a:rPr>
              <a:t> la </a:t>
            </a:r>
            <a:r>
              <a:rPr lang="en-US" sz="3200" b="1" dirty="0" err="1">
                <a:solidFill>
                  <a:schemeClr val="tx2"/>
                </a:solidFill>
              </a:rPr>
              <a:t>importancia</a:t>
            </a:r>
            <a:r>
              <a:rPr lang="en-US" sz="3200" b="1" dirty="0">
                <a:solidFill>
                  <a:schemeClr val="tx2"/>
                </a:solidFill>
              </a:rPr>
              <a:t> de la </a:t>
            </a:r>
            <a:r>
              <a:rPr lang="en-US" sz="3200" b="1" dirty="0" err="1">
                <a:solidFill>
                  <a:schemeClr val="tx2"/>
                </a:solidFill>
              </a:rPr>
              <a:t>tecnología</a:t>
            </a:r>
            <a:r>
              <a:rPr lang="en-US" sz="3200" b="1" dirty="0">
                <a:solidFill>
                  <a:schemeClr val="tx2"/>
                </a:solidFill>
              </a:rPr>
              <a:t> y la </a:t>
            </a:r>
            <a:r>
              <a:rPr lang="en-US" sz="3200" b="1" dirty="0" err="1">
                <a:solidFill>
                  <a:schemeClr val="tx2"/>
                </a:solidFill>
              </a:rPr>
              <a:t>información</a:t>
            </a:r>
            <a:r>
              <a:rPr lang="en-US" sz="3200" b="1" dirty="0">
                <a:solidFill>
                  <a:schemeClr val="tx2"/>
                </a:solidFill>
              </a:rPr>
              <a:t> que </a:t>
            </a:r>
            <a:r>
              <a:rPr lang="en-US" sz="3200" b="1" dirty="0" err="1">
                <a:solidFill>
                  <a:schemeClr val="tx2"/>
                </a:solidFill>
              </a:rPr>
              <a:t>nos</a:t>
            </a:r>
            <a:r>
              <a:rPr lang="en-US" sz="3200" b="1" dirty="0">
                <a:solidFill>
                  <a:schemeClr val="tx2"/>
                </a:solidFill>
              </a:rPr>
              <a:t> </a:t>
            </a:r>
            <a:r>
              <a:rPr lang="en-US" sz="3200" b="1" dirty="0" err="1">
                <a:solidFill>
                  <a:schemeClr val="tx2"/>
                </a:solidFill>
              </a:rPr>
              <a:t>llevó</a:t>
            </a:r>
            <a:r>
              <a:rPr lang="en-US" sz="3200" b="1" dirty="0">
                <a:solidFill>
                  <a:schemeClr val="tx2"/>
                </a:solidFill>
              </a:rPr>
              <a:t> a la </a:t>
            </a:r>
            <a:r>
              <a:rPr lang="en-US" sz="3200" b="1" dirty="0" err="1">
                <a:solidFill>
                  <a:schemeClr val="tx2"/>
                </a:solidFill>
              </a:rPr>
              <a:t>creación</a:t>
            </a:r>
            <a:r>
              <a:rPr lang="en-US" sz="3200" b="1" dirty="0">
                <a:solidFill>
                  <a:schemeClr val="tx2"/>
                </a:solidFill>
              </a:rPr>
              <a:t> de las </a:t>
            </a:r>
            <a:r>
              <a:rPr lang="en-US" sz="3200" b="1" dirty="0" err="1">
                <a:solidFill>
                  <a:schemeClr val="tx2"/>
                </a:solidFill>
              </a:rPr>
              <a:t>computadoras</a:t>
            </a:r>
            <a:r>
              <a:rPr lang="en-US" sz="3200" b="1" dirty="0">
                <a:solidFill>
                  <a:schemeClr val="tx2"/>
                </a:solidFill>
              </a:rPr>
              <a:t> y </a:t>
            </a:r>
            <a:r>
              <a:rPr lang="en-US" sz="3200" b="1" dirty="0" err="1">
                <a:solidFill>
                  <a:schemeClr val="tx2"/>
                </a:solidFill>
              </a:rPr>
              <a:t>aparatos</a:t>
            </a:r>
            <a:r>
              <a:rPr lang="en-US" sz="3200" b="1" dirty="0">
                <a:solidFill>
                  <a:schemeClr val="tx2"/>
                </a:solidFill>
              </a:rPr>
              <a:t> o </a:t>
            </a:r>
            <a:r>
              <a:rPr lang="en-US" sz="3200" b="1" dirty="0" err="1">
                <a:solidFill>
                  <a:schemeClr val="tx2"/>
                </a:solidFill>
              </a:rPr>
              <a:t>dispositivos</a:t>
            </a:r>
            <a:r>
              <a:rPr lang="en-US" sz="3200" b="1" dirty="0">
                <a:solidFill>
                  <a:schemeClr val="tx2"/>
                </a:solidFill>
              </a:rPr>
              <a:t> </a:t>
            </a:r>
            <a:r>
              <a:rPr lang="en-US" sz="3200" b="1" dirty="0" err="1">
                <a:solidFill>
                  <a:schemeClr val="tx2"/>
                </a:solidFill>
              </a:rPr>
              <a:t>móviles</a:t>
            </a:r>
            <a:r>
              <a:rPr lang="en-US" sz="3200" b="1" dirty="0">
                <a:solidFill>
                  <a:schemeClr val="tx2"/>
                </a:solidFill>
              </a:rPr>
              <a:t>, para </a:t>
            </a:r>
            <a:r>
              <a:rPr lang="en-US" sz="3200" b="1" dirty="0" err="1">
                <a:solidFill>
                  <a:schemeClr val="tx2"/>
                </a:solidFill>
              </a:rPr>
              <a:t>comunicarnos</a:t>
            </a:r>
            <a:r>
              <a:rPr lang="en-US" sz="3200" b="1" dirty="0">
                <a:solidFill>
                  <a:schemeClr val="tx2"/>
                </a:solidFill>
              </a:rPr>
              <a:t> </a:t>
            </a:r>
            <a:r>
              <a:rPr lang="en-US" sz="3200" b="1" dirty="0" err="1">
                <a:solidFill>
                  <a:schemeClr val="tx2"/>
                </a:solidFill>
              </a:rPr>
              <a:t>mejor</a:t>
            </a:r>
            <a:r>
              <a:rPr lang="en-US" sz="3200" b="1" dirty="0">
                <a:solidFill>
                  <a:schemeClr val="tx2"/>
                </a:solidFill>
              </a:rPr>
              <a:t> </a:t>
            </a:r>
            <a:r>
              <a:rPr lang="en-US" sz="3200" b="1" dirty="0" err="1">
                <a:solidFill>
                  <a:schemeClr val="tx2"/>
                </a:solidFill>
              </a:rPr>
              <a:t>en</a:t>
            </a:r>
            <a:r>
              <a:rPr lang="en-US" sz="3200" b="1" dirty="0">
                <a:solidFill>
                  <a:schemeClr val="tx2"/>
                </a:solidFill>
              </a:rPr>
              <a:t> </a:t>
            </a:r>
            <a:r>
              <a:rPr lang="en-US" sz="3200" b="1" dirty="0" err="1">
                <a:solidFill>
                  <a:schemeClr val="tx2"/>
                </a:solidFill>
              </a:rPr>
              <a:t>nuestra</a:t>
            </a:r>
            <a:r>
              <a:rPr lang="en-US" sz="3200" b="1" dirty="0">
                <a:solidFill>
                  <a:schemeClr val="tx2"/>
                </a:solidFill>
              </a:rPr>
              <a:t> </a:t>
            </a:r>
            <a:r>
              <a:rPr lang="en-US" sz="3200" b="1" dirty="0" err="1">
                <a:solidFill>
                  <a:schemeClr val="tx2"/>
                </a:solidFill>
              </a:rPr>
              <a:t>vida</a:t>
            </a:r>
            <a:r>
              <a:rPr lang="en-US" sz="3200" b="1" dirty="0">
                <a:solidFill>
                  <a:schemeClr val="tx2"/>
                </a:solidFill>
              </a:rPr>
              <a:t> y </a:t>
            </a:r>
            <a:r>
              <a:rPr lang="en-US" sz="3200" b="1" dirty="0" err="1">
                <a:solidFill>
                  <a:schemeClr val="tx2"/>
                </a:solidFill>
              </a:rPr>
              <a:t>trabajo</a:t>
            </a:r>
            <a:r>
              <a:rPr lang="en-US" sz="3200" b="1" dirty="0">
                <a:solidFill>
                  <a:schemeClr val="tx2"/>
                </a:solidFill>
              </a:rPr>
              <a:t> </a:t>
            </a:r>
            <a:r>
              <a:rPr lang="en-US" sz="3200" b="1" dirty="0" err="1">
                <a:solidFill>
                  <a:schemeClr val="tx2"/>
                </a:solidFill>
              </a:rPr>
              <a:t>diario</a:t>
            </a:r>
            <a:r>
              <a:rPr lang="en-US" sz="3200" b="1" dirty="0">
                <a:solidFill>
                  <a:schemeClr val="tx2"/>
                </a:solidFill>
              </a:rPr>
              <a:t>. </a:t>
            </a:r>
          </a:p>
          <a:p>
            <a:pPr marL="457200" lvl="0" indent="-228600">
              <a:lnSpc>
                <a:spcPct val="90000"/>
              </a:lnSpc>
              <a:spcAft>
                <a:spcPts val="600"/>
              </a:spcAft>
              <a:buFont typeface="Arial" panose="020B0604020202020204" pitchFamily="34" charset="0"/>
              <a:buChar char="•"/>
            </a:pPr>
            <a:endParaRPr lang="en-US" sz="3200" b="1" dirty="0">
              <a:solidFill>
                <a:schemeClr val="tx2"/>
              </a:solidFill>
            </a:endParaRPr>
          </a:p>
          <a:p>
            <a:pPr marL="457200" lvl="0" indent="-228600">
              <a:lnSpc>
                <a:spcPct val="90000"/>
              </a:lnSpc>
              <a:spcAft>
                <a:spcPts val="600"/>
              </a:spcAft>
              <a:buFont typeface="Arial" panose="020B0604020202020204" pitchFamily="34" charset="0"/>
              <a:buChar char="•"/>
            </a:pPr>
            <a:r>
              <a:rPr lang="en-US" sz="3200" b="1" dirty="0" err="1">
                <a:solidFill>
                  <a:schemeClr val="tx2"/>
                </a:solidFill>
              </a:rPr>
              <a:t>Identificar</a:t>
            </a:r>
            <a:r>
              <a:rPr lang="en-US" sz="3200" b="1" dirty="0">
                <a:solidFill>
                  <a:schemeClr val="tx2"/>
                </a:solidFill>
              </a:rPr>
              <a:t> las </a:t>
            </a:r>
            <a:r>
              <a:rPr lang="en-US" sz="3200" b="1" dirty="0" err="1">
                <a:solidFill>
                  <a:schemeClr val="tx2"/>
                </a:solidFill>
              </a:rPr>
              <a:t>diferencias</a:t>
            </a:r>
            <a:r>
              <a:rPr lang="en-US" sz="3200" b="1" dirty="0">
                <a:solidFill>
                  <a:schemeClr val="tx2"/>
                </a:solidFill>
              </a:rPr>
              <a:t> </a:t>
            </a:r>
            <a:r>
              <a:rPr lang="en-US" sz="3200" b="1" dirty="0" err="1">
                <a:solidFill>
                  <a:schemeClr val="tx2"/>
                </a:solidFill>
              </a:rPr>
              <a:t>principales</a:t>
            </a:r>
            <a:r>
              <a:rPr lang="en-US" sz="3200" b="1" dirty="0">
                <a:solidFill>
                  <a:schemeClr val="tx2"/>
                </a:solidFill>
              </a:rPr>
              <a:t> entre las </a:t>
            </a:r>
            <a:r>
              <a:rPr lang="en-US" sz="3200" b="1" dirty="0" err="1">
                <a:solidFill>
                  <a:schemeClr val="tx2"/>
                </a:solidFill>
              </a:rPr>
              <a:t>computadoras</a:t>
            </a:r>
            <a:r>
              <a:rPr lang="en-US" sz="3200" b="1" dirty="0">
                <a:solidFill>
                  <a:schemeClr val="tx2"/>
                </a:solidFill>
              </a:rPr>
              <a:t> y los </a:t>
            </a:r>
            <a:r>
              <a:rPr lang="en-US" sz="3200" b="1" dirty="0" err="1">
                <a:solidFill>
                  <a:schemeClr val="tx2"/>
                </a:solidFill>
              </a:rPr>
              <a:t>aparatos</a:t>
            </a:r>
            <a:r>
              <a:rPr lang="en-US" sz="3200" b="1" dirty="0">
                <a:solidFill>
                  <a:schemeClr val="tx2"/>
                </a:solidFill>
              </a:rPr>
              <a:t> o </a:t>
            </a:r>
            <a:r>
              <a:rPr lang="en-US" sz="3200" b="1" dirty="0" err="1">
                <a:solidFill>
                  <a:schemeClr val="tx2"/>
                </a:solidFill>
              </a:rPr>
              <a:t>dispositivos</a:t>
            </a:r>
            <a:r>
              <a:rPr lang="en-US" sz="3200" b="1" dirty="0">
                <a:solidFill>
                  <a:schemeClr val="tx2"/>
                </a:solidFill>
              </a:rPr>
              <a:t> </a:t>
            </a:r>
            <a:r>
              <a:rPr lang="en-US" sz="3200" b="1" dirty="0" err="1">
                <a:solidFill>
                  <a:schemeClr val="tx2"/>
                </a:solidFill>
              </a:rPr>
              <a:t>móviles</a:t>
            </a:r>
            <a:r>
              <a:rPr lang="en-US" sz="3200" b="1" dirty="0">
                <a:solidFill>
                  <a:schemeClr val="tx2"/>
                </a:solidFill>
              </a:rPr>
              <a:t>.</a:t>
            </a:r>
          </a:p>
          <a:p>
            <a:pPr marL="457200" lvl="0" indent="-228600">
              <a:lnSpc>
                <a:spcPct val="90000"/>
              </a:lnSpc>
              <a:spcAft>
                <a:spcPts val="600"/>
              </a:spcAft>
              <a:buFont typeface="Arial" panose="020B0604020202020204" pitchFamily="34" charset="0"/>
              <a:buChar char="•"/>
            </a:pPr>
            <a:endParaRPr lang="en-US" sz="3200" b="1" dirty="0">
              <a:solidFill>
                <a:schemeClr val="tx2"/>
              </a:solidFill>
            </a:endParaRPr>
          </a:p>
          <a:p>
            <a:pPr marL="457200" lvl="0" indent="-228600">
              <a:lnSpc>
                <a:spcPct val="90000"/>
              </a:lnSpc>
              <a:spcAft>
                <a:spcPts val="600"/>
              </a:spcAft>
              <a:buFont typeface="Arial" panose="020B0604020202020204" pitchFamily="34" charset="0"/>
              <a:buChar char="•"/>
            </a:pPr>
            <a:r>
              <a:rPr lang="en-US" sz="3200" b="1" dirty="0" err="1">
                <a:solidFill>
                  <a:schemeClr val="tx2"/>
                </a:solidFill>
              </a:rPr>
              <a:t>Definir</a:t>
            </a:r>
            <a:r>
              <a:rPr lang="en-US" sz="3200" b="1" dirty="0">
                <a:solidFill>
                  <a:schemeClr val="tx2"/>
                </a:solidFill>
              </a:rPr>
              <a:t> las </a:t>
            </a:r>
            <a:r>
              <a:rPr lang="en-US" sz="3200" b="1" dirty="0" err="1">
                <a:solidFill>
                  <a:schemeClr val="tx2"/>
                </a:solidFill>
              </a:rPr>
              <a:t>mejores</a:t>
            </a:r>
            <a:r>
              <a:rPr lang="en-US" sz="3200" b="1" dirty="0">
                <a:solidFill>
                  <a:schemeClr val="tx2"/>
                </a:solidFill>
              </a:rPr>
              <a:t> </a:t>
            </a:r>
            <a:r>
              <a:rPr lang="en-US" sz="3200" b="1" dirty="0" err="1">
                <a:solidFill>
                  <a:schemeClr val="tx2"/>
                </a:solidFill>
              </a:rPr>
              <a:t>maneras</a:t>
            </a:r>
            <a:r>
              <a:rPr lang="en-US" sz="3200" b="1" dirty="0">
                <a:solidFill>
                  <a:schemeClr val="tx2"/>
                </a:solidFill>
              </a:rPr>
              <a:t> de </a:t>
            </a:r>
            <a:r>
              <a:rPr lang="en-US" sz="3200" b="1" dirty="0" err="1">
                <a:solidFill>
                  <a:schemeClr val="tx2"/>
                </a:solidFill>
              </a:rPr>
              <a:t>utilizar</a:t>
            </a:r>
            <a:r>
              <a:rPr lang="en-US" sz="3200" b="1" dirty="0">
                <a:solidFill>
                  <a:schemeClr val="tx2"/>
                </a:solidFill>
              </a:rPr>
              <a:t> la </a:t>
            </a:r>
            <a:r>
              <a:rPr lang="en-US" sz="3200" b="1" dirty="0" err="1">
                <a:solidFill>
                  <a:schemeClr val="tx2"/>
                </a:solidFill>
              </a:rPr>
              <a:t>tecnología</a:t>
            </a:r>
            <a:r>
              <a:rPr lang="en-US" sz="3200" b="1" dirty="0">
                <a:solidFill>
                  <a:schemeClr val="tx2"/>
                </a:solidFill>
              </a:rPr>
              <a:t> y la </a:t>
            </a:r>
            <a:r>
              <a:rPr lang="en-US" sz="3200" b="1" dirty="0" err="1">
                <a:solidFill>
                  <a:schemeClr val="tx2"/>
                </a:solidFill>
              </a:rPr>
              <a:t>información</a:t>
            </a:r>
            <a:r>
              <a:rPr lang="en-US" sz="3200" b="1" dirty="0">
                <a:solidFill>
                  <a:schemeClr val="tx2"/>
                </a:solidFill>
              </a:rPr>
              <a:t> para </a:t>
            </a:r>
            <a:r>
              <a:rPr lang="en-US" sz="3200" b="1" dirty="0" err="1">
                <a:solidFill>
                  <a:schemeClr val="tx2"/>
                </a:solidFill>
              </a:rPr>
              <a:t>beneficio</a:t>
            </a:r>
            <a:r>
              <a:rPr lang="en-US" sz="3200" b="1" dirty="0">
                <a:solidFill>
                  <a:schemeClr val="tx2"/>
                </a:solidFill>
              </a:rPr>
              <a:t> de </a:t>
            </a:r>
            <a:r>
              <a:rPr lang="en-US" sz="3200" b="1" dirty="0" err="1">
                <a:solidFill>
                  <a:schemeClr val="tx2"/>
                </a:solidFill>
              </a:rPr>
              <a:t>nuestras</a:t>
            </a:r>
            <a:r>
              <a:rPr lang="en-US" sz="3200" b="1" dirty="0">
                <a:solidFill>
                  <a:schemeClr val="tx2"/>
                </a:solidFill>
              </a:rPr>
              <a:t> </a:t>
            </a:r>
            <a:r>
              <a:rPr lang="en-US" sz="3200" b="1" dirty="0" err="1">
                <a:solidFill>
                  <a:schemeClr val="tx2"/>
                </a:solidFill>
              </a:rPr>
              <a:t>comunidades</a:t>
            </a:r>
            <a:r>
              <a:rPr lang="en-US" sz="3200" b="1" dirty="0">
                <a:solidFill>
                  <a:schemeClr val="tx2"/>
                </a:solidFill>
              </a:rPr>
              <a:t>.  </a:t>
            </a:r>
          </a:p>
        </p:txBody>
      </p:sp>
    </p:spTree>
    <p:extLst>
      <p:ext uri="{BB962C8B-B14F-4D97-AF65-F5344CB8AC3E}">
        <p14:creationId xmlns:p14="http://schemas.microsoft.com/office/powerpoint/2010/main" val="76127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F6A64B7-08F8-451E-AB41-DD048EBB1F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1" name="Color Cover">
              <a:extLst>
                <a:ext uri="{FF2B5EF4-FFF2-40B4-BE49-F238E27FC236}">
                  <a16:creationId xmlns:a16="http://schemas.microsoft.com/office/drawing/2014/main" id="{3F014940-3C31-41DA-9462-608F0FE2F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64D15CF9-244C-462A-B208-009F99D2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2A4265DE-717D-44D8-8CC6-CDC0FB7E9C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5" name="Color">
              <a:extLst>
                <a:ext uri="{FF2B5EF4-FFF2-40B4-BE49-F238E27FC236}">
                  <a16:creationId xmlns:a16="http://schemas.microsoft.com/office/drawing/2014/main" id="{07E6A074-4CF6-45A8-9C2F-4CB55B1AC6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B8308CE3-E1EB-4E6A-AF73-FAA7DCDBA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Rectangle 3">
            <a:extLst>
              <a:ext uri="{FF2B5EF4-FFF2-40B4-BE49-F238E27FC236}">
                <a16:creationId xmlns:a16="http://schemas.microsoft.com/office/drawing/2014/main" id="{5FCFB0BF-DC2C-4769-8324-E1EE14D42051}"/>
              </a:ext>
            </a:extLst>
          </p:cNvPr>
          <p:cNvSpPr/>
          <p:nvPr/>
        </p:nvSpPr>
        <p:spPr>
          <a:xfrm>
            <a:off x="2633408" y="869796"/>
            <a:ext cx="7020118" cy="936420"/>
          </a:xfrm>
          <a:prstGeom prst="rect">
            <a:avLst/>
          </a:prstGeom>
          <a:solidFill>
            <a:srgbClr val="A8C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E8A0C2-9E52-4C5E-9B67-78ADFF138EB1}"/>
              </a:ext>
            </a:extLst>
          </p:cNvPr>
          <p:cNvSpPr>
            <a:spLocks noGrp="1"/>
          </p:cNvSpPr>
          <p:nvPr>
            <p:ph type="title"/>
          </p:nvPr>
        </p:nvSpPr>
        <p:spPr>
          <a:xfrm>
            <a:off x="1020412" y="762935"/>
            <a:ext cx="9515492" cy="1015816"/>
          </a:xfrm>
        </p:spPr>
        <p:txBody>
          <a:bodyPr anchor="b">
            <a:normAutofit/>
          </a:bodyPr>
          <a:lstStyle/>
          <a:p>
            <a:pPr algn="ctr"/>
            <a:r>
              <a:rPr lang="es-ES" sz="6000" b="1" spc="-9">
                <a:solidFill>
                  <a:schemeClr val="bg1"/>
                </a:solidFill>
                <a:latin typeface="Arial Black" panose="020B0604020202020204" pitchFamily="34" charset="0"/>
                <a:cs typeface="Arial Black" panose="020B0604020202020204" pitchFamily="34" charset="0"/>
              </a:rPr>
              <a:t>Agenda</a:t>
            </a:r>
            <a:endParaRPr lang="en-US" sz="6000" dirty="0">
              <a:solidFill>
                <a:schemeClr val="bg1"/>
              </a:solidFill>
            </a:endParaRPr>
          </a:p>
        </p:txBody>
      </p:sp>
      <p:sp>
        <p:nvSpPr>
          <p:cNvPr id="3" name="Content Placeholder 2">
            <a:extLst>
              <a:ext uri="{FF2B5EF4-FFF2-40B4-BE49-F238E27FC236}">
                <a16:creationId xmlns:a16="http://schemas.microsoft.com/office/drawing/2014/main" id="{C3032013-3175-478E-8B33-341F4C7906A4}"/>
              </a:ext>
            </a:extLst>
          </p:cNvPr>
          <p:cNvSpPr>
            <a:spLocks noGrp="1"/>
          </p:cNvSpPr>
          <p:nvPr>
            <p:ph idx="1"/>
          </p:nvPr>
        </p:nvSpPr>
        <p:spPr>
          <a:xfrm>
            <a:off x="2894966" y="1989851"/>
            <a:ext cx="6488878" cy="4389444"/>
          </a:xfrm>
        </p:spPr>
        <p:txBody>
          <a:bodyPr anchor="t">
            <a:normAutofit lnSpcReduction="10000"/>
          </a:bodyPr>
          <a:lstStyle/>
          <a:p>
            <a:pPr marL="457200" lvl="0" indent="-457200">
              <a:spcBef>
                <a:spcPts val="1200"/>
              </a:spcBef>
              <a:buFont typeface="+mj-lt"/>
              <a:buAutoNum type="arabicPeriod"/>
            </a:pPr>
            <a:r>
              <a:rPr lang="es-ES_tradnl" sz="2400" b="1">
                <a:solidFill>
                  <a:schemeClr val="bg1"/>
                </a:solidFill>
                <a:latin typeface="Arial" panose="020B0604020202020204" pitchFamily="34" charset="0"/>
                <a:cs typeface="Arial" panose="020B0604020202020204" pitchFamily="34" charset="0"/>
              </a:rPr>
              <a:t>Bienvenida y presentación.</a:t>
            </a:r>
          </a:p>
          <a:p>
            <a:pPr marL="457200" lvl="0" indent="-457200">
              <a:spcBef>
                <a:spcPts val="1200"/>
              </a:spcBef>
              <a:buFont typeface="+mj-lt"/>
              <a:buAutoNum type="arabicPeriod"/>
            </a:pPr>
            <a:r>
              <a:rPr lang="es-ES_tradnl" sz="2400" b="1">
                <a:solidFill>
                  <a:schemeClr val="bg1"/>
                </a:solidFill>
                <a:latin typeface="Arial" panose="020B0604020202020204" pitchFamily="34" charset="0"/>
                <a:cs typeface="Arial" panose="020B0604020202020204" pitchFamily="34" charset="0"/>
              </a:rPr>
              <a:t>¿Qué podemos entender por tecnología e información.</a:t>
            </a:r>
          </a:p>
          <a:p>
            <a:pPr marL="457200" lvl="0" indent="-457200">
              <a:spcBef>
                <a:spcPts val="1200"/>
              </a:spcBef>
              <a:buFont typeface="+mj-lt"/>
              <a:buAutoNum type="arabicPeriod"/>
            </a:pPr>
            <a:r>
              <a:rPr lang="es-ES_tradnl" sz="2400" b="1">
                <a:solidFill>
                  <a:schemeClr val="bg1"/>
                </a:solidFill>
                <a:latin typeface="Arial" panose="020B0604020202020204" pitchFamily="34" charset="0"/>
                <a:cs typeface="Arial" panose="020B0604020202020204" pitchFamily="34" charset="0"/>
              </a:rPr>
              <a:t>Acceso y usos de las TIC con las trabajadores y trabajadoras.</a:t>
            </a:r>
          </a:p>
          <a:p>
            <a:pPr marL="457200" lvl="0" indent="-457200">
              <a:spcBef>
                <a:spcPts val="1200"/>
              </a:spcBef>
              <a:buFont typeface="+mj-lt"/>
              <a:buAutoNum type="arabicPeriod"/>
            </a:pPr>
            <a:r>
              <a:rPr lang="es-ES_tradnl" sz="2400" b="1">
                <a:solidFill>
                  <a:schemeClr val="bg1"/>
                </a:solidFill>
                <a:latin typeface="Arial" panose="020B0604020202020204" pitchFamily="34" charset="0"/>
                <a:cs typeface="Arial" panose="020B0604020202020204" pitchFamily="34" charset="0"/>
              </a:rPr>
              <a:t>Todo empezó con la computadora.</a:t>
            </a:r>
          </a:p>
          <a:p>
            <a:pPr marL="457200" lvl="0" indent="-457200">
              <a:spcBef>
                <a:spcPts val="1200"/>
              </a:spcBef>
              <a:buFont typeface="+mj-lt"/>
              <a:buAutoNum type="arabicPeriod"/>
            </a:pPr>
            <a:r>
              <a:rPr lang="es-ES_tradnl" sz="2400" b="1">
                <a:solidFill>
                  <a:schemeClr val="bg1"/>
                </a:solidFill>
                <a:latin typeface="Arial" panose="020B0604020202020204" pitchFamily="34" charset="0"/>
                <a:cs typeface="Arial" panose="020B0604020202020204" pitchFamily="34" charset="0"/>
              </a:rPr>
              <a:t>Los celulares.</a:t>
            </a:r>
          </a:p>
          <a:p>
            <a:pPr marL="457200" lvl="0" indent="-457200">
              <a:spcBef>
                <a:spcPts val="1200"/>
              </a:spcBef>
              <a:buFont typeface="+mj-lt"/>
              <a:buAutoNum type="arabicPeriod"/>
            </a:pPr>
            <a:r>
              <a:rPr lang="es-ES_tradnl" sz="2400" b="1">
                <a:solidFill>
                  <a:schemeClr val="bg1"/>
                </a:solidFill>
                <a:latin typeface="Arial" panose="020B0604020202020204" pitchFamily="34" charset="0"/>
                <a:cs typeface="Arial" panose="020B0604020202020204" pitchFamily="34" charset="0"/>
              </a:rPr>
              <a:t>La tabletas.</a:t>
            </a:r>
          </a:p>
          <a:p>
            <a:pPr marL="457200" lvl="0" indent="-457200">
              <a:spcBef>
                <a:spcPts val="1200"/>
              </a:spcBef>
              <a:buFont typeface="+mj-lt"/>
              <a:buAutoNum type="arabicPeriod"/>
            </a:pPr>
            <a:r>
              <a:rPr lang="es-ES_tradnl" sz="2400" b="1">
                <a:solidFill>
                  <a:schemeClr val="bg1"/>
                </a:solidFill>
                <a:latin typeface="Arial" panose="020B0604020202020204" pitchFamily="34" charset="0"/>
                <a:cs typeface="Arial" panose="020B0604020202020204" pitchFamily="34" charset="0"/>
              </a:rPr>
              <a:t>Siguientes pasos.</a:t>
            </a:r>
          </a:p>
          <a:p>
            <a:pPr marL="457200" lvl="0" indent="-457200">
              <a:spcBef>
                <a:spcPts val="1200"/>
              </a:spcBef>
              <a:buFont typeface="+mj-lt"/>
              <a:buAutoNum type="arabicPeriod"/>
            </a:pPr>
            <a:r>
              <a:rPr lang="es-ES_tradnl" sz="2400" b="1">
                <a:solidFill>
                  <a:schemeClr val="bg1"/>
                </a:solidFill>
                <a:latin typeface="Arial" panose="020B0604020202020204" pitchFamily="34" charset="0"/>
                <a:cs typeface="Arial" panose="020B0604020202020204" pitchFamily="34" charset="0"/>
              </a:rPr>
              <a:t>Evaluación.</a:t>
            </a:r>
            <a:endParaRPr lang="en-US" sz="2400" dirty="0">
              <a:solidFill>
                <a:schemeClr val="bg1"/>
              </a:solidFill>
            </a:endParaRPr>
          </a:p>
        </p:txBody>
      </p:sp>
    </p:spTree>
    <p:extLst>
      <p:ext uri="{BB962C8B-B14F-4D97-AF65-F5344CB8AC3E}">
        <p14:creationId xmlns:p14="http://schemas.microsoft.com/office/powerpoint/2010/main" val="170032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helmets&#10;&#10;Description automatically generated with low confidence">
            <a:extLst>
              <a:ext uri="{FF2B5EF4-FFF2-40B4-BE49-F238E27FC236}">
                <a16:creationId xmlns:a16="http://schemas.microsoft.com/office/drawing/2014/main" id="{E5A06A89-8F39-A943-BB45-9C5D37E3A3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822"/>
          <a:stretch/>
        </p:blipFill>
        <p:spPr>
          <a:xfrm>
            <a:off x="188321" y="332365"/>
            <a:ext cx="12192000" cy="6505732"/>
          </a:xfrm>
          <a:prstGeom prst="rect">
            <a:avLst/>
          </a:prstGeom>
        </p:spPr>
      </p:pic>
      <p:sp>
        <p:nvSpPr>
          <p:cNvPr id="2" name="Title 1">
            <a:extLst>
              <a:ext uri="{FF2B5EF4-FFF2-40B4-BE49-F238E27FC236}">
                <a16:creationId xmlns:a16="http://schemas.microsoft.com/office/drawing/2014/main" id="{709E7F94-6421-4CA1-9E6C-0DAD88FFC79D}"/>
              </a:ext>
            </a:extLst>
          </p:cNvPr>
          <p:cNvSpPr>
            <a:spLocks noGrp="1"/>
          </p:cNvSpPr>
          <p:nvPr>
            <p:ph type="title"/>
          </p:nvPr>
        </p:nvSpPr>
        <p:spPr>
          <a:xfrm>
            <a:off x="0" y="-204502"/>
            <a:ext cx="12192000" cy="1325563"/>
          </a:xfrm>
        </p:spPr>
        <p:txBody>
          <a:bodyPr>
            <a:normAutofit/>
          </a:bodyPr>
          <a:lstStyle/>
          <a:p>
            <a:pPr marL="24905" algn="ctr">
              <a:lnSpc>
                <a:spcPct val="100000"/>
              </a:lnSpc>
              <a:spcBef>
                <a:spcPts val="196"/>
              </a:spcBef>
            </a:pPr>
            <a:r>
              <a:rPr lang="es-ES" sz="4400" b="1" spc="-9" dirty="0">
                <a:solidFill>
                  <a:srgbClr val="003365"/>
                </a:solidFill>
                <a:latin typeface="Arial Black" panose="020B0604020202020204" pitchFamily="34" charset="0"/>
                <a:cs typeface="Arial Black" panose="020B0604020202020204" pitchFamily="34" charset="0"/>
              </a:rPr>
              <a:t>2.- La Tecnología y la información </a:t>
            </a:r>
            <a:endParaRPr lang="en-US" dirty="0"/>
          </a:p>
        </p:txBody>
      </p:sp>
    </p:spTree>
    <p:extLst>
      <p:ext uri="{BB962C8B-B14F-4D97-AF65-F5344CB8AC3E}">
        <p14:creationId xmlns:p14="http://schemas.microsoft.com/office/powerpoint/2010/main" val="2246373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68C512-936C-4A14-ABEA-499155B67722}"/>
              </a:ext>
            </a:extLst>
          </p:cNvPr>
          <p:cNvSpPr/>
          <p:nvPr/>
        </p:nvSpPr>
        <p:spPr>
          <a:xfrm>
            <a:off x="0" y="1"/>
            <a:ext cx="12192000" cy="1325564"/>
          </a:xfrm>
          <a:prstGeom prst="rect">
            <a:avLst/>
          </a:prstGeom>
          <a:solidFill>
            <a:srgbClr val="62A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B1F593-42DB-432B-A2D2-6FB84118434B}"/>
              </a:ext>
            </a:extLst>
          </p:cNvPr>
          <p:cNvSpPr>
            <a:spLocks noGrp="1"/>
          </p:cNvSpPr>
          <p:nvPr>
            <p:ph type="title"/>
          </p:nvPr>
        </p:nvSpPr>
        <p:spPr>
          <a:xfrm>
            <a:off x="3272588" y="-11436"/>
            <a:ext cx="7864517" cy="1325563"/>
          </a:xfrm>
        </p:spPr>
        <p:txBody>
          <a:bodyPr/>
          <a:lstStyle/>
          <a:p>
            <a:r>
              <a:rPr lang="es-ES" sz="4400" b="1" spc="-9" dirty="0">
                <a:solidFill>
                  <a:schemeClr val="bg1">
                    <a:lumMod val="95000"/>
                  </a:schemeClr>
                </a:solidFill>
                <a:latin typeface="Arial Black" panose="020B0604020202020204" pitchFamily="34" charset="0"/>
                <a:cs typeface="Arial Black" panose="020B0604020202020204" pitchFamily="34" charset="0"/>
              </a:rPr>
              <a:t>La Tecnología…</a:t>
            </a:r>
            <a:endParaRPr lang="en-US" dirty="0">
              <a:solidFill>
                <a:schemeClr val="bg1">
                  <a:lumMod val="95000"/>
                </a:schemeClr>
              </a:solidFill>
            </a:endParaRPr>
          </a:p>
        </p:txBody>
      </p:sp>
      <p:graphicFrame>
        <p:nvGraphicFramePr>
          <p:cNvPr id="5" name="Object 4">
            <a:extLst>
              <a:ext uri="{FF2B5EF4-FFF2-40B4-BE49-F238E27FC236}">
                <a16:creationId xmlns:a16="http://schemas.microsoft.com/office/drawing/2014/main" id="{A811AF77-12CA-4A60-A55A-AA3A769E5564}"/>
              </a:ext>
            </a:extLst>
          </p:cNvPr>
          <p:cNvGraphicFramePr>
            <a:graphicFrameLocks noChangeAspect="1"/>
          </p:cNvGraphicFramePr>
          <p:nvPr>
            <p:extLst>
              <p:ext uri="{D42A27DB-BD31-4B8C-83A1-F6EECF244321}">
                <p14:modId xmlns:p14="http://schemas.microsoft.com/office/powerpoint/2010/main" val="697357963"/>
              </p:ext>
            </p:extLst>
          </p:nvPr>
        </p:nvGraphicFramePr>
        <p:xfrm>
          <a:off x="9210918" y="4278265"/>
          <a:ext cx="2706401" cy="2215991"/>
        </p:xfrm>
        <a:graphic>
          <a:graphicData uri="http://schemas.openxmlformats.org/presentationml/2006/ole">
            <mc:AlternateContent xmlns:mc="http://schemas.openxmlformats.org/markup-compatibility/2006">
              <mc:Choice xmlns:v="urn:schemas-microsoft-com:vml" Requires="v">
                <p:oleObj r:id="rId3" imgW="2956320" imgH="2365200" progId="">
                  <p:embed/>
                </p:oleObj>
              </mc:Choice>
              <mc:Fallback>
                <p:oleObj r:id="rId3" imgW="2956320" imgH="2365200" progId="">
                  <p:embed/>
                  <p:pic>
                    <p:nvPicPr>
                      <p:cNvPr id="0" name=""/>
                      <p:cNvPicPr/>
                      <p:nvPr/>
                    </p:nvPicPr>
                    <p:blipFill>
                      <a:blip r:embed="rId4"/>
                      <a:stretch>
                        <a:fillRect/>
                      </a:stretch>
                    </p:blipFill>
                    <p:spPr>
                      <a:xfrm>
                        <a:off x="9210918" y="4278265"/>
                        <a:ext cx="2706401" cy="2215991"/>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62E0D79-0F08-40DB-8105-D35A0A5717E1}"/>
              </a:ext>
            </a:extLst>
          </p:cNvPr>
          <p:cNvSpPr>
            <a:spLocks noGrp="1"/>
          </p:cNvSpPr>
          <p:nvPr>
            <p:ph idx="1"/>
          </p:nvPr>
        </p:nvSpPr>
        <p:spPr>
          <a:xfrm>
            <a:off x="4572000" y="1505161"/>
            <a:ext cx="7181927" cy="2465259"/>
          </a:xfrm>
        </p:spPr>
        <p:txBody>
          <a:bodyPr>
            <a:normAutofit/>
          </a:bodyPr>
          <a:lstStyle/>
          <a:p>
            <a:pPr marL="0" indent="0">
              <a:buNone/>
            </a:pPr>
            <a:r>
              <a:rPr lang="es-ES_tradnl" sz="3600" b="1" dirty="0">
                <a:solidFill>
                  <a:srgbClr val="003365"/>
                </a:solidFill>
                <a:latin typeface="Arial" panose="020B0604020202020204" pitchFamily="34" charset="0"/>
                <a:cs typeface="Arial" panose="020B0604020202020204" pitchFamily="34" charset="0"/>
              </a:rPr>
              <a:t>Es la aplicación de la ciencia a la resolución de problemas y necesidades humanas.  Por ello es esencial en nuestra cultura.</a:t>
            </a:r>
          </a:p>
          <a:p>
            <a:pPr marL="0" indent="0">
              <a:buNone/>
            </a:pPr>
            <a:endParaRPr lang="es-ES_tradnl" sz="2600" b="1" dirty="0">
              <a:solidFill>
                <a:srgbClr val="003365"/>
              </a:solidFill>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617E3CAB-3813-40B6-8253-3E00458ACD1A}"/>
              </a:ext>
            </a:extLst>
          </p:cNvPr>
          <p:cNvSpPr txBox="1"/>
          <p:nvPr/>
        </p:nvSpPr>
        <p:spPr>
          <a:xfrm>
            <a:off x="621506" y="3970420"/>
            <a:ext cx="8342020" cy="2954655"/>
          </a:xfrm>
          <a:prstGeom prst="rect">
            <a:avLst/>
          </a:prstGeom>
          <a:noFill/>
        </p:spPr>
        <p:txBody>
          <a:bodyPr wrap="square" rtlCol="0">
            <a:spAutoFit/>
          </a:bodyPr>
          <a:lstStyle/>
          <a:p>
            <a:r>
              <a:rPr lang="es-ES_tradnl" sz="2800" b="1" dirty="0">
                <a:solidFill>
                  <a:srgbClr val="003365"/>
                </a:solidFill>
                <a:latin typeface="Arial" panose="020B0604020202020204" pitchFamily="34" charset="0"/>
                <a:cs typeface="Arial" panose="020B0604020202020204" pitchFamily="34" charset="0"/>
              </a:rPr>
              <a:t>La tecnología nos permite diseñar y crear bienes o servicios para la satisfacción y aspiraciones de las necesidades individuales y colectivas esenciales de la humanidad. Nos permite adaptación al medio ambiente y facilita nuestras vidas. </a:t>
            </a:r>
          </a:p>
          <a:p>
            <a:endParaRPr lang="en-US" dirty="0"/>
          </a:p>
        </p:txBody>
      </p:sp>
      <p:pic>
        <p:nvPicPr>
          <p:cNvPr id="9" name="Picture 8" descr="Logo&#10;&#10;Description automatically generated with low confidence">
            <a:extLst>
              <a:ext uri="{FF2B5EF4-FFF2-40B4-BE49-F238E27FC236}">
                <a16:creationId xmlns:a16="http://schemas.microsoft.com/office/drawing/2014/main" id="{3A389C77-9FB0-41A2-9A03-9993E29EB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06" y="892383"/>
            <a:ext cx="3459002" cy="2837406"/>
          </a:xfrm>
          <a:prstGeom prst="rect">
            <a:avLst/>
          </a:prstGeom>
        </p:spPr>
      </p:pic>
    </p:spTree>
    <p:extLst>
      <p:ext uri="{BB962C8B-B14F-4D97-AF65-F5344CB8AC3E}">
        <p14:creationId xmlns:p14="http://schemas.microsoft.com/office/powerpoint/2010/main" val="317236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60FB76-5FFF-4116-A0B1-C1CD0842322D}"/>
              </a:ext>
            </a:extLst>
          </p:cNvPr>
          <p:cNvSpPr/>
          <p:nvPr/>
        </p:nvSpPr>
        <p:spPr>
          <a:xfrm>
            <a:off x="0" y="1221761"/>
            <a:ext cx="12192000" cy="5636240"/>
          </a:xfrm>
          <a:prstGeom prst="rect">
            <a:avLst/>
          </a:prstGeom>
          <a:solidFill>
            <a:srgbClr val="62A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ADE47-EBD2-454C-A779-4BD9CBBBE3E9}"/>
              </a:ext>
            </a:extLst>
          </p:cNvPr>
          <p:cNvSpPr>
            <a:spLocks noGrp="1"/>
          </p:cNvSpPr>
          <p:nvPr>
            <p:ph type="title"/>
          </p:nvPr>
        </p:nvSpPr>
        <p:spPr>
          <a:xfrm>
            <a:off x="1171065" y="55782"/>
            <a:ext cx="9849870" cy="1165979"/>
          </a:xfrm>
        </p:spPr>
        <p:txBody>
          <a:bodyPr/>
          <a:lstStyle/>
          <a:p>
            <a:pPr algn="ctr"/>
            <a:r>
              <a:rPr lang="es-ES" sz="4400" b="1" spc="-9" dirty="0">
                <a:solidFill>
                  <a:srgbClr val="003365"/>
                </a:solidFill>
                <a:latin typeface="Arial Black" panose="020B0604020202020204" pitchFamily="34" charset="0"/>
                <a:cs typeface="Arial Black" panose="020B0604020202020204" pitchFamily="34" charset="0"/>
              </a:rPr>
              <a:t>… Y la información.</a:t>
            </a:r>
            <a:endParaRPr lang="en-US" dirty="0"/>
          </a:p>
        </p:txBody>
      </p:sp>
      <p:sp>
        <p:nvSpPr>
          <p:cNvPr id="3" name="Content Placeholder 2">
            <a:extLst>
              <a:ext uri="{FF2B5EF4-FFF2-40B4-BE49-F238E27FC236}">
                <a16:creationId xmlns:a16="http://schemas.microsoft.com/office/drawing/2014/main" id="{013FA3E9-E77E-4077-BF01-A7167D996D29}"/>
              </a:ext>
            </a:extLst>
          </p:cNvPr>
          <p:cNvSpPr>
            <a:spLocks noGrp="1"/>
          </p:cNvSpPr>
          <p:nvPr>
            <p:ph idx="1"/>
          </p:nvPr>
        </p:nvSpPr>
        <p:spPr>
          <a:xfrm>
            <a:off x="3584113" y="1372583"/>
            <a:ext cx="8607887" cy="4161009"/>
          </a:xfrm>
        </p:spPr>
        <p:txBody>
          <a:bodyPr>
            <a:normAutofit/>
          </a:bodyPr>
          <a:lstStyle/>
          <a:p>
            <a:pPr marL="0" marR="9962" indent="0">
              <a:spcBef>
                <a:spcPts val="187"/>
              </a:spcBef>
              <a:buSzPct val="75000"/>
              <a:buNone/>
              <a:tabLst>
                <a:tab pos="697337" algn="l"/>
              </a:tabLst>
            </a:pPr>
            <a:r>
              <a:rPr lang="es-ES_tradnl" spc="-9" dirty="0">
                <a:solidFill>
                  <a:schemeClr val="bg1">
                    <a:lumMod val="95000"/>
                  </a:schemeClr>
                </a:solidFill>
                <a:latin typeface="Arial" panose="020B0604020202020204" pitchFamily="34" charset="0"/>
                <a:cs typeface="Arial" panose="020B0604020202020204" pitchFamily="34" charset="0"/>
              </a:rPr>
              <a:t>Es cualquier mensaje, dato, noticia, experiencia, conocimiento o estudio que es comprensible y útil para la persona o personas que lo reciben. </a:t>
            </a:r>
          </a:p>
          <a:p>
            <a:pPr marL="0" marR="9962" indent="0">
              <a:spcBef>
                <a:spcPts val="187"/>
              </a:spcBef>
              <a:buSzPct val="75000"/>
              <a:buNone/>
              <a:tabLst>
                <a:tab pos="697337" algn="l"/>
              </a:tabLst>
            </a:pPr>
            <a:endParaRPr lang="es-ES_tradnl" spc="-9" dirty="0">
              <a:solidFill>
                <a:schemeClr val="bg1">
                  <a:lumMod val="95000"/>
                </a:schemeClr>
              </a:solidFill>
              <a:latin typeface="Arial" panose="020B0604020202020204" pitchFamily="34" charset="0"/>
              <a:cs typeface="Arial" panose="020B0604020202020204" pitchFamily="34" charset="0"/>
            </a:endParaRPr>
          </a:p>
          <a:p>
            <a:pPr marL="0" marR="9962" indent="0">
              <a:spcBef>
                <a:spcPts val="187"/>
              </a:spcBef>
              <a:buSzPct val="75000"/>
              <a:buNone/>
              <a:tabLst>
                <a:tab pos="697337" algn="l"/>
              </a:tabLst>
            </a:pPr>
            <a:r>
              <a:rPr lang="es-ES_tradnl" spc="-9" dirty="0">
                <a:solidFill>
                  <a:schemeClr val="bg1">
                    <a:lumMod val="95000"/>
                  </a:schemeClr>
                </a:solidFill>
                <a:latin typeface="Arial" panose="020B0604020202020204" pitchFamily="34" charset="0"/>
                <a:cs typeface="Arial" panose="020B0604020202020204" pitchFamily="34" charset="0"/>
              </a:rPr>
              <a:t>Este mensaje se envía o comparte en a través de medios y formas de comunicación.  		</a:t>
            </a:r>
          </a:p>
          <a:p>
            <a:pPr marL="0" marR="9962" indent="0">
              <a:spcBef>
                <a:spcPts val="187"/>
              </a:spcBef>
              <a:buSzPct val="75000"/>
              <a:buNone/>
              <a:tabLst>
                <a:tab pos="697337" algn="l"/>
              </a:tabLst>
            </a:pPr>
            <a:endParaRPr lang="es-ES_tradnl" spc="-9" dirty="0">
              <a:solidFill>
                <a:schemeClr val="bg1">
                  <a:lumMod val="95000"/>
                </a:schemeClr>
              </a:solidFill>
              <a:latin typeface="Arial" panose="020B0604020202020204" pitchFamily="34" charset="0"/>
              <a:cs typeface="Arial" panose="020B0604020202020204" pitchFamily="34" charset="0"/>
            </a:endParaRPr>
          </a:p>
          <a:p>
            <a:pPr marL="0" marR="9962" indent="0">
              <a:spcBef>
                <a:spcPts val="187"/>
              </a:spcBef>
              <a:buSzPct val="75000"/>
              <a:buNone/>
              <a:tabLst>
                <a:tab pos="697337" algn="l"/>
              </a:tabLst>
            </a:pPr>
            <a:r>
              <a:rPr lang="es-ES_tradnl" spc="-9" dirty="0">
                <a:solidFill>
                  <a:schemeClr val="bg1">
                    <a:lumMod val="95000"/>
                  </a:schemeClr>
                </a:solidFill>
                <a:latin typeface="Arial" panose="020B0604020202020204" pitchFamily="34" charset="0"/>
                <a:cs typeface="Arial" panose="020B0604020202020204" pitchFamily="34" charset="0"/>
              </a:rPr>
              <a:t>		Por ahora hablaremos de los aparatos o 				dispositivos móviles. </a:t>
            </a:r>
            <a:endParaRPr lang="es-ES_tradnl" dirty="0">
              <a:solidFill>
                <a:schemeClr val="bg1">
                  <a:lumMod val="95000"/>
                </a:schemeClr>
              </a:solidFill>
              <a:latin typeface="Arial" panose="020B0604020202020204" pitchFamily="34" charset="0"/>
              <a:cs typeface="Arial" panose="020B0604020202020204" pitchFamily="34" charset="0"/>
            </a:endParaRPr>
          </a:p>
          <a:p>
            <a:endParaRPr lang="en-US" dirty="0"/>
          </a:p>
        </p:txBody>
      </p:sp>
      <p:pic>
        <p:nvPicPr>
          <p:cNvPr id="12" name="Graphic 11" descr="Smart Phone outline">
            <a:extLst>
              <a:ext uri="{FF2B5EF4-FFF2-40B4-BE49-F238E27FC236}">
                <a16:creationId xmlns:a16="http://schemas.microsoft.com/office/drawing/2014/main" id="{C2794154-A820-4390-9040-66DBD2E827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5899" y="869561"/>
            <a:ext cx="6340641" cy="6340641"/>
          </a:xfrm>
          <a:prstGeom prst="rect">
            <a:avLst/>
          </a:prstGeom>
        </p:spPr>
      </p:pic>
      <p:sp>
        <p:nvSpPr>
          <p:cNvPr id="15" name="Content Placeholder 2">
            <a:extLst>
              <a:ext uri="{FF2B5EF4-FFF2-40B4-BE49-F238E27FC236}">
                <a16:creationId xmlns:a16="http://schemas.microsoft.com/office/drawing/2014/main" id="{69032A27-9603-4000-99AC-0DBDDEAD5FF8}"/>
              </a:ext>
            </a:extLst>
          </p:cNvPr>
          <p:cNvSpPr txBox="1">
            <a:spLocks/>
          </p:cNvSpPr>
          <p:nvPr/>
        </p:nvSpPr>
        <p:spPr>
          <a:xfrm>
            <a:off x="5007087" y="5241874"/>
            <a:ext cx="6730337" cy="9260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b="1" dirty="0">
                <a:solidFill>
                  <a:schemeClr val="bg1">
                    <a:lumMod val="95000"/>
                  </a:schemeClr>
                </a:solidFill>
                <a:latin typeface="Abadi MT Condensed Light" panose="020B0306030101010103" pitchFamily="34" charset="0"/>
                <a:cs typeface="Arial Black" panose="020B0604020202020204" pitchFamily="34" charset="0"/>
              </a:rPr>
              <a:t>Comúnmente sé conocen como TIC </a:t>
            </a:r>
          </a:p>
          <a:p>
            <a:pPr marL="0" indent="0">
              <a:buNone/>
            </a:pPr>
            <a:r>
              <a:rPr lang="es-ES_tradnl" b="1" dirty="0">
                <a:solidFill>
                  <a:schemeClr val="bg1">
                    <a:lumMod val="95000"/>
                  </a:schemeClr>
                </a:solidFill>
                <a:latin typeface="Abadi MT Condensed Light" panose="020B0306030101010103" pitchFamily="34" charset="0"/>
                <a:cs typeface="Arial Black" panose="020B0604020202020204" pitchFamily="34" charset="0"/>
              </a:rPr>
              <a:t>(Tecnologías de la Información y las Comunicaciones)</a:t>
            </a:r>
          </a:p>
          <a:p>
            <a:endParaRPr lang="en-US" dirty="0"/>
          </a:p>
        </p:txBody>
      </p:sp>
      <p:pic>
        <p:nvPicPr>
          <p:cNvPr id="9" name="Picture 8" descr="A picture containing logo&#10;&#10;Description automatically generated">
            <a:extLst>
              <a:ext uri="{FF2B5EF4-FFF2-40B4-BE49-F238E27FC236}">
                <a16:creationId xmlns:a16="http://schemas.microsoft.com/office/drawing/2014/main" id="{2A3F8088-14B5-4E61-88FD-98042FA9EC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8423" y="3898233"/>
            <a:ext cx="3379720" cy="2903986"/>
          </a:xfrm>
          <a:prstGeom prst="rect">
            <a:avLst/>
          </a:prstGeom>
        </p:spPr>
      </p:pic>
      <p:pic>
        <p:nvPicPr>
          <p:cNvPr id="11" name="Graphic 10" descr="Comment Important with solid fill">
            <a:extLst>
              <a:ext uri="{FF2B5EF4-FFF2-40B4-BE49-F238E27FC236}">
                <a16:creationId xmlns:a16="http://schemas.microsoft.com/office/drawing/2014/main" id="{9728DB01-C97B-4014-88AF-1FBFFF0250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311" y="1916126"/>
            <a:ext cx="2087282" cy="2087282"/>
          </a:xfrm>
          <a:prstGeom prst="rect">
            <a:avLst/>
          </a:prstGeom>
        </p:spPr>
      </p:pic>
      <p:pic>
        <p:nvPicPr>
          <p:cNvPr id="16" name="Graphic 15" descr="Ringer with solid fill">
            <a:extLst>
              <a:ext uri="{FF2B5EF4-FFF2-40B4-BE49-F238E27FC236}">
                <a16:creationId xmlns:a16="http://schemas.microsoft.com/office/drawing/2014/main" id="{0D13FEF2-3186-49F9-A609-EEEF65F889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2779" y="2198125"/>
            <a:ext cx="1102903" cy="1102903"/>
          </a:xfrm>
          <a:prstGeom prst="rect">
            <a:avLst/>
          </a:prstGeom>
        </p:spPr>
      </p:pic>
      <p:pic>
        <p:nvPicPr>
          <p:cNvPr id="17" name="Graphic 16" descr="Comment Important with solid fill">
            <a:extLst>
              <a:ext uri="{FF2B5EF4-FFF2-40B4-BE49-F238E27FC236}">
                <a16:creationId xmlns:a16="http://schemas.microsoft.com/office/drawing/2014/main" id="{492D791F-333C-4F8B-9710-E4BA9E9BCA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45903" y="3394218"/>
            <a:ext cx="1450323" cy="1450323"/>
          </a:xfrm>
          <a:prstGeom prst="rect">
            <a:avLst/>
          </a:prstGeom>
        </p:spPr>
      </p:pic>
    </p:spTree>
    <p:extLst>
      <p:ext uri="{BB962C8B-B14F-4D97-AF65-F5344CB8AC3E}">
        <p14:creationId xmlns:p14="http://schemas.microsoft.com/office/powerpoint/2010/main" val="2170123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with low confidence">
            <a:extLst>
              <a:ext uri="{FF2B5EF4-FFF2-40B4-BE49-F238E27FC236}">
                <a16:creationId xmlns:a16="http://schemas.microsoft.com/office/drawing/2014/main" id="{1B621E83-0F89-42F4-AF5B-DF775AEB68D7}"/>
              </a:ext>
            </a:extLst>
          </p:cNvPr>
          <p:cNvPicPr>
            <a:picLocks noChangeAspect="1"/>
          </p:cNvPicPr>
          <p:nvPr/>
        </p:nvPicPr>
        <p:blipFill rotWithShape="1">
          <a:blip r:embed="rId3" cstate="email">
            <a:alphaModFix amt="35000"/>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a:ext>
            </a:extLst>
          </a:blip>
          <a:srcRect l="445"/>
          <a:stretch/>
        </p:blipFill>
        <p:spPr>
          <a:xfrm>
            <a:off x="20" y="10"/>
            <a:ext cx="12191980" cy="6857990"/>
          </a:xfrm>
          <a:prstGeom prst="rect">
            <a:avLst/>
          </a:prstGeom>
        </p:spPr>
      </p:pic>
      <p:cxnSp>
        <p:nvCxnSpPr>
          <p:cNvPr id="18" name="Straight Connector 17" hidden="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034FEE-6971-4641-A790-5D8C4B901FB4}"/>
              </a:ext>
            </a:extLst>
          </p:cNvPr>
          <p:cNvSpPr>
            <a:spLocks noGrp="1"/>
          </p:cNvSpPr>
          <p:nvPr>
            <p:ph idx="1"/>
          </p:nvPr>
        </p:nvSpPr>
        <p:spPr>
          <a:xfrm>
            <a:off x="4274505" y="296448"/>
            <a:ext cx="7503741" cy="5250717"/>
          </a:xfrm>
        </p:spPr>
        <p:txBody>
          <a:bodyPr anchor="ctr">
            <a:normAutofit/>
          </a:bodyPr>
          <a:lstStyle/>
          <a:p>
            <a:pPr marL="0" indent="0">
              <a:buNone/>
            </a:pPr>
            <a:r>
              <a:rPr lang="es-ES_tradnl" sz="2600" dirty="0">
                <a:solidFill>
                  <a:srgbClr val="FFFFFF"/>
                </a:solidFill>
                <a:latin typeface="Avenir Black" panose="02000503020000020003" pitchFamily="2" charset="0"/>
                <a:ea typeface="Times New Roman" panose="02020603050405020304" pitchFamily="18" charset="0"/>
              </a:rPr>
              <a:t>La actividad tecnológica influye en el progreso SOCIAL, POLITICO, ECONOMICO Y CULTURAL. </a:t>
            </a:r>
          </a:p>
          <a:p>
            <a:pPr marL="0" indent="0">
              <a:buNone/>
            </a:pPr>
            <a:endParaRPr lang="es-ES_tradnl" sz="2600" dirty="0">
              <a:solidFill>
                <a:srgbClr val="FFFFFF"/>
              </a:solidFill>
              <a:latin typeface="Avenir Black" panose="02000503020000020003" pitchFamily="2" charset="0"/>
              <a:ea typeface="Times New Roman" panose="02020603050405020304" pitchFamily="18" charset="0"/>
            </a:endParaRPr>
          </a:p>
          <a:p>
            <a:pPr marL="0" indent="0">
              <a:buNone/>
            </a:pPr>
            <a:r>
              <a:rPr lang="es-ES_tradnl" sz="2600" dirty="0">
                <a:solidFill>
                  <a:srgbClr val="FFFFFF"/>
                </a:solidFill>
                <a:latin typeface="Avenir Black" panose="02000503020000020003" pitchFamily="2" charset="0"/>
                <a:ea typeface="Times New Roman" panose="02020603050405020304" pitchFamily="18" charset="0"/>
              </a:rPr>
              <a:t>¿Cuáles son los usos más comunes de la tecnología? </a:t>
            </a:r>
          </a:p>
          <a:p>
            <a:r>
              <a:rPr lang="es-ES_tradnl" sz="2600" dirty="0">
                <a:solidFill>
                  <a:srgbClr val="FFFFFF"/>
                </a:solidFill>
                <a:latin typeface="Avenir Black" panose="02000503020000020003" pitchFamily="2" charset="0"/>
                <a:ea typeface="Times New Roman" panose="02020603050405020304" pitchFamily="18" charset="0"/>
              </a:rPr>
              <a:t>  Comercial y de consumo. </a:t>
            </a:r>
          </a:p>
          <a:p>
            <a:pPr marL="457200" indent="-457200">
              <a:buFont typeface="Arial" panose="020B0604020202020204" pitchFamily="34" charset="0"/>
              <a:buChar char="•"/>
            </a:pPr>
            <a:r>
              <a:rPr lang="es-ES_tradnl" sz="2600" dirty="0">
                <a:solidFill>
                  <a:srgbClr val="FFFFFF"/>
                </a:solidFill>
                <a:latin typeface="Avenir Black" panose="02000503020000020003" pitchFamily="2" charset="0"/>
                <a:ea typeface="Times New Roman" panose="02020603050405020304" pitchFamily="18" charset="0"/>
              </a:rPr>
              <a:t>Tecnologías humanas que sobre explotan los recursos naturales y causan mas destrucción.</a:t>
            </a:r>
          </a:p>
          <a:p>
            <a:pPr marL="457200" indent="-457200">
              <a:buFont typeface="Arial" panose="020B0604020202020204" pitchFamily="34" charset="0"/>
              <a:buChar char="•"/>
            </a:pPr>
            <a:r>
              <a:rPr lang="es-ES_tradnl" sz="2600" dirty="0">
                <a:solidFill>
                  <a:srgbClr val="FFFFFF"/>
                </a:solidFill>
                <a:latin typeface="Avenir Black" panose="02000503020000020003" pitchFamily="2" charset="0"/>
                <a:ea typeface="Times New Roman" panose="02020603050405020304" pitchFamily="18" charset="0"/>
              </a:rPr>
              <a:t>Más uso de recursos energéticos.</a:t>
            </a:r>
          </a:p>
          <a:p>
            <a:pPr marL="457200" indent="-457200">
              <a:buFont typeface="Arial" panose="020B0604020202020204" pitchFamily="34" charset="0"/>
              <a:buChar char="•"/>
            </a:pPr>
            <a:r>
              <a:rPr lang="es-ES_tradnl" sz="2600" dirty="0">
                <a:solidFill>
                  <a:srgbClr val="FFFFFF"/>
                </a:solidFill>
                <a:latin typeface="Avenir Black" panose="02000503020000020003" pitchFamily="2" charset="0"/>
                <a:ea typeface="Times New Roman" panose="02020603050405020304" pitchFamily="18" charset="0"/>
              </a:rPr>
              <a:t>Pero se puede promover el uso </a:t>
            </a:r>
            <a:r>
              <a:rPr lang="es-ES" sz="2600" dirty="0">
                <a:solidFill>
                  <a:srgbClr val="FFFFFF"/>
                </a:solidFill>
                <a:latin typeface="Avenir Black" panose="02000503020000020003" pitchFamily="2" charset="0"/>
                <a:ea typeface="Times New Roman" panose="02020603050405020304" pitchFamily="18" charset="0"/>
              </a:rPr>
              <a:t>de tecnologías alternativas. </a:t>
            </a:r>
            <a:endParaRPr lang="en-US" sz="2600" dirty="0">
              <a:solidFill>
                <a:srgbClr val="FFFFFF"/>
              </a:solidFill>
              <a:effectLst/>
              <a:highlight>
                <a:srgbClr val="008000"/>
              </a:highlight>
              <a:latin typeface="Avenir Black" panose="02000503020000020003" pitchFamily="2" charset="0"/>
              <a:ea typeface="Times New Roman" panose="02020603050405020304" pitchFamily="18" charset="0"/>
            </a:endParaRPr>
          </a:p>
        </p:txBody>
      </p:sp>
      <p:sp>
        <p:nvSpPr>
          <p:cNvPr id="11" name="Content Placeholder 2">
            <a:extLst>
              <a:ext uri="{FF2B5EF4-FFF2-40B4-BE49-F238E27FC236}">
                <a16:creationId xmlns:a16="http://schemas.microsoft.com/office/drawing/2014/main" id="{736B1A79-0F65-476B-99DB-929F852246B9}"/>
              </a:ext>
            </a:extLst>
          </p:cNvPr>
          <p:cNvSpPr txBox="1">
            <a:spLocks/>
          </p:cNvSpPr>
          <p:nvPr/>
        </p:nvSpPr>
        <p:spPr>
          <a:xfrm>
            <a:off x="336886" y="5424234"/>
            <a:ext cx="11441360" cy="1168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_tradnl" sz="2400" b="1" dirty="0">
                <a:solidFill>
                  <a:srgbClr val="A8CAD6"/>
                </a:solidFill>
                <a:latin typeface="Avenir Black" panose="02000503020000020003" pitchFamily="2" charset="0"/>
                <a:ea typeface="Times New Roman" panose="02020603050405020304" pitchFamily="18" charset="0"/>
              </a:rPr>
              <a:t>Conclusión: Las TIC deben permanentemente generar el bienestar humano, sobre el progreso social y económico de los pueblos y sobre el medio ambiente donde se está destruyendo nuestra casa, el planeta.</a:t>
            </a:r>
            <a:endParaRPr lang="en-US" sz="2400" b="1" dirty="0">
              <a:solidFill>
                <a:srgbClr val="A8CAD6"/>
              </a:solidFill>
              <a:latin typeface="Avenir Black" panose="02000503020000020003" pitchFamily="2" charset="0"/>
              <a:ea typeface="Times New Roman" panose="02020603050405020304" pitchFamily="18" charset="0"/>
            </a:endParaRPr>
          </a:p>
        </p:txBody>
      </p:sp>
      <p:cxnSp>
        <p:nvCxnSpPr>
          <p:cNvPr id="7" name="Straight Connector 6">
            <a:extLst>
              <a:ext uri="{FF2B5EF4-FFF2-40B4-BE49-F238E27FC236}">
                <a16:creationId xmlns:a16="http://schemas.microsoft.com/office/drawing/2014/main" id="{3D010174-22DE-4CEC-B54B-175768E4FCBE}"/>
              </a:ext>
            </a:extLst>
          </p:cNvPr>
          <p:cNvCxnSpPr/>
          <p:nvPr/>
        </p:nvCxnSpPr>
        <p:spPr>
          <a:xfrm>
            <a:off x="3862136" y="770020"/>
            <a:ext cx="0" cy="4126832"/>
          </a:xfrm>
          <a:prstGeom prst="line">
            <a:avLst/>
          </a:prstGeom>
          <a:ln>
            <a:solidFill>
              <a:srgbClr val="F4FBF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684498-4444-4894-B532-EA4B8E428F4B}"/>
              </a:ext>
            </a:extLst>
          </p:cNvPr>
          <p:cNvSpPr>
            <a:spLocks noGrp="1"/>
          </p:cNvSpPr>
          <p:nvPr>
            <p:ph type="title"/>
          </p:nvPr>
        </p:nvSpPr>
        <p:spPr>
          <a:xfrm>
            <a:off x="336886" y="433138"/>
            <a:ext cx="4021728" cy="4726276"/>
          </a:xfrm>
        </p:spPr>
        <p:txBody>
          <a:bodyPr>
            <a:normAutofit/>
          </a:bodyPr>
          <a:lstStyle/>
          <a:p>
            <a:pPr marL="24905" algn="ctr">
              <a:spcBef>
                <a:spcPts val="196"/>
              </a:spcBef>
            </a:pPr>
            <a:r>
              <a:rPr lang="es-ES" sz="4000" b="1" spc="-9" dirty="0">
                <a:solidFill>
                  <a:srgbClr val="FFFFFF"/>
                </a:solidFill>
                <a:latin typeface="Arial Black" panose="020B0604020202020204" pitchFamily="34" charset="0"/>
                <a:cs typeface="Arial Black" panose="020B0604020202020204" pitchFamily="34" charset="0"/>
              </a:rPr>
              <a:t>3.- Acceso </a:t>
            </a:r>
            <a:br>
              <a:rPr lang="es-ES" sz="4000" b="1" spc="-9" dirty="0">
                <a:solidFill>
                  <a:srgbClr val="FFFFFF"/>
                </a:solidFill>
                <a:latin typeface="Arial Black" panose="020B0604020202020204" pitchFamily="34" charset="0"/>
                <a:cs typeface="Arial Black" panose="020B0604020202020204" pitchFamily="34" charset="0"/>
              </a:rPr>
            </a:br>
            <a:r>
              <a:rPr lang="es-ES" sz="4000" b="1" spc="-9" dirty="0">
                <a:solidFill>
                  <a:srgbClr val="FFFFFF"/>
                </a:solidFill>
                <a:latin typeface="Arial Black" panose="020B0604020202020204" pitchFamily="34" charset="0"/>
                <a:cs typeface="Arial Black" panose="020B0604020202020204" pitchFamily="34" charset="0"/>
              </a:rPr>
              <a:t>y uso de </a:t>
            </a:r>
            <a:br>
              <a:rPr lang="es-ES" sz="4000" b="1" spc="-9" dirty="0">
                <a:solidFill>
                  <a:srgbClr val="FFFFFF"/>
                </a:solidFill>
                <a:latin typeface="Arial Black" panose="020B0604020202020204" pitchFamily="34" charset="0"/>
                <a:cs typeface="Arial Black" panose="020B0604020202020204" pitchFamily="34" charset="0"/>
              </a:rPr>
            </a:br>
            <a:r>
              <a:rPr lang="es-ES" sz="4000" b="1" spc="-9" dirty="0">
                <a:latin typeface="Arial Black" panose="020B0604020202020204" pitchFamily="34" charset="0"/>
                <a:cs typeface="Arial Black" panose="020B0604020202020204" pitchFamily="34" charset="0"/>
              </a:rPr>
              <a:t>las TIC</a:t>
            </a:r>
            <a:endParaRPr lang="en-US" sz="4000" dirty="0"/>
          </a:p>
        </p:txBody>
      </p:sp>
    </p:spTree>
    <p:extLst>
      <p:ext uri="{BB962C8B-B14F-4D97-AF65-F5344CB8AC3E}">
        <p14:creationId xmlns:p14="http://schemas.microsoft.com/office/powerpoint/2010/main" val="19583627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015B4B7F-0EB5-4566-AE13-2A51B067A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223" y="4047414"/>
            <a:ext cx="3467057" cy="2762458"/>
          </a:xfrm>
          <a:prstGeom prst="rect">
            <a:avLst/>
          </a:prstGeom>
        </p:spPr>
      </p:pic>
      <p:sp>
        <p:nvSpPr>
          <p:cNvPr id="2" name="Title 1">
            <a:extLst>
              <a:ext uri="{FF2B5EF4-FFF2-40B4-BE49-F238E27FC236}">
                <a16:creationId xmlns:a16="http://schemas.microsoft.com/office/drawing/2014/main" id="{2D8B0B19-B098-4948-9D73-5397F24F24AC}"/>
              </a:ext>
            </a:extLst>
          </p:cNvPr>
          <p:cNvSpPr>
            <a:spLocks noGrp="1"/>
          </p:cNvSpPr>
          <p:nvPr>
            <p:ph type="title"/>
          </p:nvPr>
        </p:nvSpPr>
        <p:spPr>
          <a:xfrm>
            <a:off x="465524" y="198311"/>
            <a:ext cx="10515600" cy="1047930"/>
          </a:xfrm>
        </p:spPr>
        <p:txBody>
          <a:bodyPr/>
          <a:lstStyle/>
          <a:p>
            <a:r>
              <a:rPr lang="es-ES" sz="4400" b="1" spc="-9" dirty="0">
                <a:solidFill>
                  <a:srgbClr val="003365"/>
                </a:solidFill>
                <a:latin typeface="Arial Black" panose="020B0604020202020204" pitchFamily="34" charset="0"/>
                <a:cs typeface="Arial Black" panose="020B0604020202020204" pitchFamily="34" charset="0"/>
              </a:rPr>
              <a:t>La brecha digital</a:t>
            </a:r>
            <a:endParaRPr lang="en-US" dirty="0"/>
          </a:p>
        </p:txBody>
      </p:sp>
      <p:sp>
        <p:nvSpPr>
          <p:cNvPr id="3" name="Content Placeholder 2">
            <a:extLst>
              <a:ext uri="{FF2B5EF4-FFF2-40B4-BE49-F238E27FC236}">
                <a16:creationId xmlns:a16="http://schemas.microsoft.com/office/drawing/2014/main" id="{6FC68C36-D9CD-4B3E-B91D-A3EA869ECFBF}"/>
              </a:ext>
            </a:extLst>
          </p:cNvPr>
          <p:cNvSpPr>
            <a:spLocks noGrp="1"/>
          </p:cNvSpPr>
          <p:nvPr>
            <p:ph idx="1"/>
          </p:nvPr>
        </p:nvSpPr>
        <p:spPr>
          <a:xfrm>
            <a:off x="875982" y="1184387"/>
            <a:ext cx="10515600" cy="825367"/>
          </a:xfrm>
        </p:spPr>
        <p:txBody>
          <a:bodyPr/>
          <a:lstStyle/>
          <a:p>
            <a:pPr marL="0" indent="0">
              <a:buNone/>
            </a:pPr>
            <a:r>
              <a:rPr lang="es-ES" sz="2400" dirty="0">
                <a:solidFill>
                  <a:srgbClr val="002060"/>
                </a:solidFill>
                <a:latin typeface="Arial" panose="020B0604020202020204" pitchFamily="34" charset="0"/>
                <a:cs typeface="Arial" panose="020B0604020202020204" pitchFamily="34" charset="0"/>
              </a:rPr>
              <a:t>Brecha digital enfocada a medida que las personas trabajan de forma remota y aprenden en línea, el problema ha existido durante décadas. </a:t>
            </a:r>
            <a:endParaRPr lang="en-US" sz="2400" dirty="0">
              <a:solidFill>
                <a:srgbClr val="002060"/>
              </a:solidFill>
              <a:latin typeface="Arial" panose="020B0604020202020204" pitchFamily="34" charset="0"/>
              <a:cs typeface="Arial" panose="020B0604020202020204" pitchFamily="34" charset="0"/>
            </a:endParaRPr>
          </a:p>
          <a:p>
            <a:pPr marL="0" indent="0">
              <a:buNone/>
            </a:pPr>
            <a:endParaRPr lang="en-US" dirty="0"/>
          </a:p>
        </p:txBody>
      </p:sp>
      <p:sp>
        <p:nvSpPr>
          <p:cNvPr id="4" name="Oval 3">
            <a:extLst>
              <a:ext uri="{FF2B5EF4-FFF2-40B4-BE49-F238E27FC236}">
                <a16:creationId xmlns:a16="http://schemas.microsoft.com/office/drawing/2014/main" id="{44FA833C-59FE-42BC-87EE-24D9C6BD4C17}"/>
              </a:ext>
            </a:extLst>
          </p:cNvPr>
          <p:cNvSpPr/>
          <p:nvPr/>
        </p:nvSpPr>
        <p:spPr>
          <a:xfrm>
            <a:off x="2656677" y="3348327"/>
            <a:ext cx="4625228" cy="2340359"/>
          </a:xfrm>
          <a:prstGeom prst="ellipse">
            <a:avLst/>
          </a:prstGeom>
          <a:solidFill>
            <a:srgbClr val="A8C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CABFEB2-7954-478B-8B1A-E33EDB4696CD}"/>
              </a:ext>
            </a:extLst>
          </p:cNvPr>
          <p:cNvSpPr/>
          <p:nvPr/>
        </p:nvSpPr>
        <p:spPr>
          <a:xfrm>
            <a:off x="7471040" y="4940964"/>
            <a:ext cx="4128566" cy="1209955"/>
          </a:xfrm>
          <a:prstGeom prst="ellipse">
            <a:avLst/>
          </a:prstGeom>
          <a:solidFill>
            <a:srgbClr val="A8C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EF901A68-7419-4AE9-82BB-5BD62475ED3A}"/>
              </a:ext>
            </a:extLst>
          </p:cNvPr>
          <p:cNvSpPr/>
          <p:nvPr/>
        </p:nvSpPr>
        <p:spPr>
          <a:xfrm>
            <a:off x="7131108" y="2178148"/>
            <a:ext cx="4734962" cy="2340359"/>
          </a:xfrm>
          <a:prstGeom prst="ellipse">
            <a:avLst/>
          </a:prstGeom>
          <a:solidFill>
            <a:srgbClr val="A8C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085FD7EC-F939-488B-87C7-CD9573454D8E}"/>
              </a:ext>
            </a:extLst>
          </p:cNvPr>
          <p:cNvSpPr txBox="1">
            <a:spLocks/>
          </p:cNvSpPr>
          <p:nvPr/>
        </p:nvSpPr>
        <p:spPr>
          <a:xfrm>
            <a:off x="3122200" y="3749602"/>
            <a:ext cx="3710108" cy="1422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1600" dirty="0">
                <a:solidFill>
                  <a:srgbClr val="002060"/>
                </a:solidFill>
                <a:latin typeface="Arial" panose="020B0604020202020204" pitchFamily="34" charset="0"/>
                <a:cs typeface="Arial" panose="020B0604020202020204" pitchFamily="34" charset="0"/>
              </a:rPr>
              <a:t>(*) 77 millones de personas no tienen acceso al Internet en casa y, por lo tanto, dependían de Internet en las bibliotecas públicas. Esto les ayudó a mejorar la educación, la salud, las carreras y el acceso de las personas a los servicios gubernamentales.</a:t>
            </a:r>
            <a:endParaRPr lang="en-US" sz="1600" dirty="0">
              <a:solidFill>
                <a:srgbClr val="002060"/>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F6C94AA2-5488-41C2-9944-FD23CCC0993A}"/>
              </a:ext>
            </a:extLst>
          </p:cNvPr>
          <p:cNvSpPr txBox="1">
            <a:spLocks/>
          </p:cNvSpPr>
          <p:nvPr/>
        </p:nvSpPr>
        <p:spPr>
          <a:xfrm>
            <a:off x="7575819" y="2624546"/>
            <a:ext cx="3815763" cy="1422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1200"/>
              </a:spcBef>
              <a:buNone/>
            </a:pPr>
            <a:r>
              <a:rPr lang="es-ES" sz="1600" dirty="0">
                <a:solidFill>
                  <a:srgbClr val="002060"/>
                </a:solidFill>
                <a:latin typeface="Arial" panose="020B0604020202020204" pitchFamily="34" charset="0"/>
                <a:cs typeface="Arial" panose="020B0604020202020204" pitchFamily="34" charset="0"/>
              </a:rPr>
              <a:t>(*) 32 millones de personas (42% de los visitantes) buscaron ayuda educativa en las computadoras de la biblioteca; el 37% de estos encuestados usó la computadora de la biblioteca local. Ello ayudó a avanzar en la educación de 12 millones de estudiantes .</a:t>
            </a:r>
            <a:endParaRPr lang="en-US" sz="1600" dirty="0">
              <a:solidFill>
                <a:srgbClr val="002060"/>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954848BE-20A6-49D8-90B6-329521D224F2}"/>
              </a:ext>
            </a:extLst>
          </p:cNvPr>
          <p:cNvSpPr txBox="1">
            <a:spLocks/>
          </p:cNvSpPr>
          <p:nvPr/>
        </p:nvSpPr>
        <p:spPr>
          <a:xfrm>
            <a:off x="7632407" y="5229017"/>
            <a:ext cx="3710108" cy="8360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1200"/>
              </a:spcBef>
              <a:buNone/>
            </a:pPr>
            <a:r>
              <a:rPr lang="es-ES" sz="1600" dirty="0">
                <a:solidFill>
                  <a:srgbClr val="002060"/>
                </a:solidFill>
                <a:latin typeface="Arial" panose="020B0604020202020204" pitchFamily="34" charset="0"/>
                <a:cs typeface="Arial" panose="020B0604020202020204" pitchFamily="34" charset="0"/>
              </a:rPr>
              <a:t>(*) 30 millones de personas (40% de los visitantes) utilizaron Internet para solicitar puestos de trabajo; </a:t>
            </a:r>
            <a:endParaRPr lang="en-US" sz="1600" dirty="0">
              <a:solidFill>
                <a:srgbClr val="00206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B23C9D6-DBD4-41EC-8D61-6116B62594AB}"/>
              </a:ext>
            </a:extLst>
          </p:cNvPr>
          <p:cNvSpPr/>
          <p:nvPr/>
        </p:nvSpPr>
        <p:spPr>
          <a:xfrm>
            <a:off x="231925" y="2095616"/>
            <a:ext cx="4349163" cy="1456549"/>
          </a:xfrm>
          <a:prstGeom prst="ellipse">
            <a:avLst/>
          </a:prstGeom>
          <a:solidFill>
            <a:srgbClr val="A8C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A053FA12-1CC0-42C5-8A13-C7769E613CB0}"/>
              </a:ext>
            </a:extLst>
          </p:cNvPr>
          <p:cNvSpPr txBox="1">
            <a:spLocks/>
          </p:cNvSpPr>
          <p:nvPr/>
        </p:nvSpPr>
        <p:spPr>
          <a:xfrm>
            <a:off x="577066" y="2361954"/>
            <a:ext cx="3710108" cy="1422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1200"/>
              </a:spcBef>
              <a:buNone/>
            </a:pPr>
            <a:r>
              <a:rPr lang="es-ES" sz="1600" dirty="0">
                <a:solidFill>
                  <a:srgbClr val="002060"/>
                </a:solidFill>
                <a:latin typeface="Arial" panose="020B0604020202020204" pitchFamily="34" charset="0"/>
                <a:cs typeface="Arial" panose="020B0604020202020204" pitchFamily="34" charset="0"/>
              </a:rPr>
              <a:t>(*) 28 millones de personas (37% de los visitantes) utilizaron las computadoras de la biblioteca para problemas de salud.</a:t>
            </a:r>
            <a:endParaRPr lang="en-US" sz="1600" dirty="0">
              <a:solidFill>
                <a:srgbClr val="002060"/>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2A399971-4246-42F2-9B69-D7CB87148D48}"/>
              </a:ext>
            </a:extLst>
          </p:cNvPr>
          <p:cNvSpPr txBox="1">
            <a:spLocks/>
          </p:cNvSpPr>
          <p:nvPr/>
        </p:nvSpPr>
        <p:spPr>
          <a:xfrm>
            <a:off x="7957296" y="6464598"/>
            <a:ext cx="4349164" cy="2765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dirty="0">
                <a:solidFill>
                  <a:srgbClr val="003365"/>
                </a:solidFill>
              </a:rPr>
              <a:t>Fuente: Estudio de la </a:t>
            </a:r>
            <a:r>
              <a:rPr lang="es-ES" sz="1600" dirty="0" err="1">
                <a:solidFill>
                  <a:srgbClr val="003365"/>
                </a:solidFill>
              </a:rPr>
              <a:t>La</a:t>
            </a:r>
            <a:r>
              <a:rPr lang="es-ES" sz="1600" dirty="0">
                <a:solidFill>
                  <a:srgbClr val="003365"/>
                </a:solidFill>
              </a:rPr>
              <a:t> Fundación Gates. 2010</a:t>
            </a:r>
            <a:endParaRPr lang="en-US" sz="1600" dirty="0">
              <a:solidFill>
                <a:srgbClr val="003365"/>
              </a:solidFill>
            </a:endParaRPr>
          </a:p>
        </p:txBody>
      </p:sp>
      <p:sp>
        <p:nvSpPr>
          <p:cNvPr id="16" name="Isosceles Triangle 15">
            <a:extLst>
              <a:ext uri="{FF2B5EF4-FFF2-40B4-BE49-F238E27FC236}">
                <a16:creationId xmlns:a16="http://schemas.microsoft.com/office/drawing/2014/main" id="{04EC6C24-AD32-4A8B-8280-4972DFB818D7}"/>
              </a:ext>
            </a:extLst>
          </p:cNvPr>
          <p:cNvSpPr/>
          <p:nvPr/>
        </p:nvSpPr>
        <p:spPr>
          <a:xfrm rot="12249979">
            <a:off x="2522611" y="4502598"/>
            <a:ext cx="601579" cy="1522578"/>
          </a:xfrm>
          <a:prstGeom prst="triangle">
            <a:avLst/>
          </a:prstGeom>
          <a:solidFill>
            <a:srgbClr val="A8C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495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D5EE692-A017-4D2A-B03E-F97FE597547E}"/>
              </a:ext>
            </a:extLst>
          </p:cNvPr>
          <p:cNvSpPr>
            <a:spLocks noGrp="1"/>
          </p:cNvSpPr>
          <p:nvPr>
            <p:ph type="title"/>
          </p:nvPr>
        </p:nvSpPr>
        <p:spPr>
          <a:xfrm>
            <a:off x="855218" y="234908"/>
            <a:ext cx="3961298" cy="2624575"/>
          </a:xfrm>
        </p:spPr>
        <p:txBody>
          <a:bodyPr anchor="ctr">
            <a:normAutofit/>
          </a:bodyPr>
          <a:lstStyle/>
          <a:p>
            <a:r>
              <a:rPr lang="es-ES_tradnl" sz="4000" b="1" dirty="0">
                <a:solidFill>
                  <a:schemeClr val="bg1"/>
                </a:solidFill>
                <a:latin typeface="Arial" panose="020B0604020202020204" pitchFamily="34" charset="0"/>
                <a:cs typeface="Arial" panose="020B0604020202020204" pitchFamily="34" charset="0"/>
              </a:rPr>
              <a:t>Todo empezó con la computadora</a:t>
            </a:r>
            <a:endParaRPr lang="en-US" dirty="0">
              <a:solidFill>
                <a:schemeClr val="bg1"/>
              </a:solidFill>
            </a:endParaRPr>
          </a:p>
        </p:txBody>
      </p:sp>
      <p:sp>
        <p:nvSpPr>
          <p:cNvPr id="4" name="Rectangle 3">
            <a:extLst>
              <a:ext uri="{FF2B5EF4-FFF2-40B4-BE49-F238E27FC236}">
                <a16:creationId xmlns:a16="http://schemas.microsoft.com/office/drawing/2014/main" id="{92A845B1-0257-4A47-B690-ED314C94B87D}"/>
              </a:ext>
            </a:extLst>
          </p:cNvPr>
          <p:cNvSpPr/>
          <p:nvPr/>
        </p:nvSpPr>
        <p:spPr>
          <a:xfrm>
            <a:off x="4864963" y="0"/>
            <a:ext cx="7351632"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0765F6-37B3-4A82-8A0E-9AB6F74930C8}"/>
              </a:ext>
            </a:extLst>
          </p:cNvPr>
          <p:cNvSpPr>
            <a:spLocks noGrp="1"/>
          </p:cNvSpPr>
          <p:nvPr>
            <p:ph idx="1"/>
          </p:nvPr>
        </p:nvSpPr>
        <p:spPr>
          <a:xfrm>
            <a:off x="5489240" y="671883"/>
            <a:ext cx="6283227" cy="5751038"/>
          </a:xfrm>
        </p:spPr>
        <p:txBody>
          <a:bodyPr anchor="ctr">
            <a:normAutofit lnSpcReduction="10000"/>
          </a:bodyPr>
          <a:lstStyle/>
          <a:p>
            <a:pPr marL="0" indent="0" fontAlgn="base">
              <a:buNone/>
            </a:pPr>
            <a:r>
              <a:rPr lang="es-ES_tradnl" sz="2400" dirty="0">
                <a:solidFill>
                  <a:srgbClr val="003365"/>
                </a:solidFill>
                <a:latin typeface="Arial" panose="020B0604020202020204" pitchFamily="34" charset="0"/>
                <a:cs typeface="Arial" panose="020B0604020202020204" pitchFamily="34" charset="0"/>
              </a:rPr>
              <a:t>Un computador es una máquina que está diseñada para facilitarnos la vida. En muchos países se le conoce como computadora u ordenador, pero todas estas palabras se refieren a lo mismo.</a:t>
            </a:r>
          </a:p>
          <a:p>
            <a:pPr marL="0" indent="0" fontAlgn="base">
              <a:buNone/>
            </a:pPr>
            <a:endParaRPr lang="es-ES_tradnl" sz="2400" dirty="0">
              <a:solidFill>
                <a:srgbClr val="003365"/>
              </a:solidFill>
              <a:latin typeface="Arial" panose="020B0604020202020204" pitchFamily="34" charset="0"/>
              <a:cs typeface="Arial" panose="020B0604020202020204" pitchFamily="34" charset="0"/>
            </a:endParaRPr>
          </a:p>
          <a:p>
            <a:pPr marL="0" indent="0" fontAlgn="base">
              <a:buNone/>
            </a:pPr>
            <a:r>
              <a:rPr lang="es-ES_tradnl" sz="2400" dirty="0">
                <a:solidFill>
                  <a:srgbClr val="003365"/>
                </a:solidFill>
                <a:latin typeface="Arial" panose="020B0604020202020204" pitchFamily="34" charset="0"/>
                <a:cs typeface="Arial" panose="020B0604020202020204" pitchFamily="34" charset="0"/>
              </a:rPr>
              <a:t>Esta máquina electrónica nos permite desarrollar fácilmente múltiples tareas que ahora hacen parte de nuestra vida cotidiana, como elaborar cartas, currículum vitae, hablar con personas de otros países, llevar cuentas, jugar y hasta navegar en el internet.  </a:t>
            </a:r>
          </a:p>
          <a:p>
            <a:pPr marL="0" indent="0" fontAlgn="base">
              <a:buNone/>
            </a:pPr>
            <a:endParaRPr lang="es-ES_tradnl" sz="2400" dirty="0">
              <a:solidFill>
                <a:srgbClr val="003365"/>
              </a:solidFill>
              <a:latin typeface="Arial" panose="020B0604020202020204" pitchFamily="34" charset="0"/>
              <a:cs typeface="Arial" panose="020B0604020202020204" pitchFamily="34" charset="0"/>
            </a:endParaRPr>
          </a:p>
          <a:p>
            <a:pPr marL="0" indent="0" fontAlgn="base">
              <a:buNone/>
            </a:pPr>
            <a:r>
              <a:rPr lang="es-ES_tradnl" sz="2400" dirty="0">
                <a:solidFill>
                  <a:srgbClr val="003365"/>
                </a:solidFill>
                <a:latin typeface="Arial" panose="020B0604020202020204" pitchFamily="34" charset="0"/>
                <a:cs typeface="Arial" panose="020B0604020202020204" pitchFamily="34" charset="0"/>
              </a:rPr>
              <a:t>Nuestro computador hace esto procesando datos para convertirlos en información útil para nosotros.</a:t>
            </a:r>
            <a:endParaRPr lang="es-ES_tradnl" sz="2400" strike="noStrike" dirty="0">
              <a:solidFill>
                <a:srgbClr val="003365"/>
              </a:solidFill>
              <a:effectLst/>
              <a:latin typeface="Arial" panose="020B0604020202020204" pitchFamily="34" charset="0"/>
              <a:cs typeface="Arial" panose="020B0604020202020204" pitchFamily="34" charset="0"/>
            </a:endParaRPr>
          </a:p>
          <a:p>
            <a:endParaRPr lang="en-US" sz="1800" dirty="0">
              <a:solidFill>
                <a:schemeClr val="tx2"/>
              </a:solidFill>
            </a:endParaRPr>
          </a:p>
        </p:txBody>
      </p:sp>
      <p:sp>
        <p:nvSpPr>
          <p:cNvPr id="24" name="Title 1">
            <a:extLst>
              <a:ext uri="{FF2B5EF4-FFF2-40B4-BE49-F238E27FC236}">
                <a16:creationId xmlns:a16="http://schemas.microsoft.com/office/drawing/2014/main" id="{7F08C508-C6D2-494A-A27B-DD505BF32929}"/>
              </a:ext>
            </a:extLst>
          </p:cNvPr>
          <p:cNvSpPr txBox="1">
            <a:spLocks/>
          </p:cNvSpPr>
          <p:nvPr/>
        </p:nvSpPr>
        <p:spPr>
          <a:xfrm>
            <a:off x="63934" y="561883"/>
            <a:ext cx="1266593" cy="10599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800" b="1" dirty="0">
                <a:solidFill>
                  <a:schemeClr val="bg1"/>
                </a:solidFill>
                <a:latin typeface="Arial" panose="020B0604020202020204" pitchFamily="34" charset="0"/>
                <a:cs typeface="Arial" panose="020B0604020202020204" pitchFamily="34" charset="0"/>
              </a:rPr>
              <a:t>4.-</a:t>
            </a:r>
            <a:endParaRPr lang="en-US" sz="4800" dirty="0">
              <a:solidFill>
                <a:schemeClr val="bg1"/>
              </a:solidFill>
            </a:endParaRPr>
          </a:p>
        </p:txBody>
      </p:sp>
      <p:pic>
        <p:nvPicPr>
          <p:cNvPr id="2050" name="Picture 2" descr="Arquitecto usando una computadora portátil en el sitio de construcción Foto Premium ">
            <a:extLst>
              <a:ext uri="{FF2B5EF4-FFF2-40B4-BE49-F238E27FC236}">
                <a16:creationId xmlns:a16="http://schemas.microsoft.com/office/drawing/2014/main" id="{72B843ED-3505-784A-9238-56EC6F416A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99" r="6096"/>
          <a:stretch/>
        </p:blipFill>
        <p:spPr bwMode="auto">
          <a:xfrm>
            <a:off x="560417" y="2715091"/>
            <a:ext cx="3459364" cy="349649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01BE331-9DC5-4E4F-A400-DEC8FEC22C91}"/>
              </a:ext>
            </a:extLst>
          </p:cNvPr>
          <p:cNvSpPr/>
          <p:nvPr/>
        </p:nvSpPr>
        <p:spPr>
          <a:xfrm>
            <a:off x="5542211" y="6328000"/>
            <a:ext cx="6177283" cy="461665"/>
          </a:xfrm>
          <a:prstGeom prst="rect">
            <a:avLst/>
          </a:prstGeom>
        </p:spPr>
        <p:txBody>
          <a:bodyPr wrap="square">
            <a:spAutoFit/>
          </a:bodyPr>
          <a:lstStyle/>
          <a:p>
            <a:r>
              <a:rPr lang="en-US" sz="1200" b="1" dirty="0"/>
              <a:t>FUENTE GRAFICA: FOTOGRAFIAS GRATIS TOMADAS DEL SITIO -https://</a:t>
            </a:r>
            <a:r>
              <a:rPr lang="en-US" sz="1200" b="1" dirty="0" err="1"/>
              <a:t>www.freepik.es</a:t>
            </a:r>
            <a:r>
              <a:rPr lang="en-US" sz="1200" b="1" dirty="0"/>
              <a:t>/</a:t>
            </a:r>
            <a:r>
              <a:rPr lang="en-US" sz="1200" b="1" dirty="0" err="1"/>
              <a:t>fotos</a:t>
            </a:r>
            <a:r>
              <a:rPr lang="en-US" sz="1200" b="1" dirty="0"/>
              <a:t>-premium/</a:t>
            </a:r>
            <a:r>
              <a:rPr lang="en-US" sz="1200" b="1" dirty="0" err="1"/>
              <a:t>arquitecto</a:t>
            </a:r>
            <a:r>
              <a:rPr lang="en-US" sz="1200" b="1" dirty="0"/>
              <a:t>-</a:t>
            </a:r>
            <a:r>
              <a:rPr lang="en-US" sz="1200" b="1" dirty="0" err="1"/>
              <a:t>usando</a:t>
            </a:r>
            <a:r>
              <a:rPr lang="en-US" sz="1200" b="1" dirty="0"/>
              <a:t>-</a:t>
            </a:r>
            <a:r>
              <a:rPr lang="en-US" sz="1200" b="1" dirty="0" err="1"/>
              <a:t>computadora</a:t>
            </a:r>
            <a:r>
              <a:rPr lang="en-US" sz="1200" b="1" dirty="0"/>
              <a:t>-</a:t>
            </a:r>
            <a:r>
              <a:rPr lang="en-US" sz="1200" b="1" dirty="0" err="1"/>
              <a:t>portatil</a:t>
            </a:r>
            <a:r>
              <a:rPr lang="en-US" sz="1200" b="1" dirty="0"/>
              <a:t>-sitio-</a:t>
            </a:r>
            <a:r>
              <a:rPr lang="en-US" sz="1200" b="1" dirty="0" err="1"/>
              <a:t>construccion</a:t>
            </a:r>
            <a:endParaRPr lang="en-US" sz="1200" b="1" dirty="0"/>
          </a:p>
        </p:txBody>
      </p:sp>
    </p:spTree>
    <p:extLst>
      <p:ext uri="{BB962C8B-B14F-4D97-AF65-F5344CB8AC3E}">
        <p14:creationId xmlns:p14="http://schemas.microsoft.com/office/powerpoint/2010/main" val="2156593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2204</TotalTime>
  <Words>2249</Words>
  <Application>Microsoft Macintosh PowerPoint</Application>
  <PresentationFormat>Widescreen</PresentationFormat>
  <Paragraphs>166</Paragraphs>
  <Slides>14</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14</vt:i4>
      </vt:variant>
    </vt:vector>
  </HeadingPairs>
  <TitlesOfParts>
    <vt:vector size="21" baseType="lpstr">
      <vt:lpstr>Abadi MT Condensed Light</vt:lpstr>
      <vt:lpstr>Arial</vt:lpstr>
      <vt:lpstr>Arial Black</vt:lpstr>
      <vt:lpstr>Avenir Black</vt:lpstr>
      <vt:lpstr>Calibri</vt:lpstr>
      <vt:lpstr>Calibri Light</vt:lpstr>
      <vt:lpstr>Office Theme</vt:lpstr>
      <vt:lpstr>La Tecnología, nos cambio la vida…</vt:lpstr>
      <vt:lpstr>Objetivos</vt:lpstr>
      <vt:lpstr>Agenda</vt:lpstr>
      <vt:lpstr>2.- La Tecnología y la información </vt:lpstr>
      <vt:lpstr>La Tecnología…</vt:lpstr>
      <vt:lpstr>… Y la información.</vt:lpstr>
      <vt:lpstr>3.- Acceso  y uso de  las TIC</vt:lpstr>
      <vt:lpstr>La brecha digital</vt:lpstr>
      <vt:lpstr>Todo empezó con la computadora</vt:lpstr>
      <vt:lpstr>5.- Celulares o “smartphones”</vt:lpstr>
      <vt:lpstr>6.- Las Tabletas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Lopez</dc:creator>
  <cp:lastModifiedBy>Marlom Portillo</cp:lastModifiedBy>
  <cp:revision>52</cp:revision>
  <dcterms:created xsi:type="dcterms:W3CDTF">2021-05-28T17:01:10Z</dcterms:created>
  <dcterms:modified xsi:type="dcterms:W3CDTF">2022-05-26T04:00:19Z</dcterms:modified>
</cp:coreProperties>
</file>